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3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97" r:id="rId12"/>
    <p:sldId id="288" r:id="rId13"/>
    <p:sldId id="298" r:id="rId14"/>
    <p:sldId id="290" r:id="rId15"/>
    <p:sldId id="295" r:id="rId16"/>
    <p:sldId id="296" r:id="rId17"/>
  </p:sldIdLst>
  <p:sldSz cx="9144000" cy="6858000" type="screen4x3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4065">
          <p15:clr>
            <a:srgbClr val="A4A3A4"/>
          </p15:clr>
        </p15:guide>
        <p15:guide id="3" orient="horz" pos="1026" userDrawn="1">
          <p15:clr>
            <a:srgbClr val="A4A3A4"/>
          </p15:clr>
        </p15:guide>
        <p15:guide id="4" pos="2880">
          <p15:clr>
            <a:srgbClr val="A4A3A4"/>
          </p15:clr>
        </p15:guide>
        <p15:guide id="5" pos="158">
          <p15:clr>
            <a:srgbClr val="A4A3A4"/>
          </p15:clr>
        </p15:guide>
        <p15:guide id="6" pos="5602">
          <p15:clr>
            <a:srgbClr val="A4A3A4"/>
          </p15:clr>
        </p15:guide>
        <p15:guide id="7" pos="4694" userDrawn="1">
          <p15:clr>
            <a:srgbClr val="A4A3A4"/>
          </p15:clr>
        </p15:guide>
        <p15:guide id="8" orient="horz" pos="320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5" userDrawn="1">
          <p15:clr>
            <a:srgbClr val="A4A3A4"/>
          </p15:clr>
        </p15:guide>
        <p15:guide id="2" pos="2253" userDrawn="1">
          <p15:clr>
            <a:srgbClr val="A4A3A4"/>
          </p15:clr>
        </p15:guide>
        <p15:guide id="3" orient="horz" pos="3224" userDrawn="1">
          <p15:clr>
            <a:srgbClr val="A4A3A4"/>
          </p15:clr>
        </p15:guide>
        <p15:guide id="4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A037"/>
    <a:srgbClr val="FF3399"/>
    <a:srgbClr val="1D3D6F"/>
    <a:srgbClr val="6B6F72"/>
    <a:srgbClr val="363739"/>
    <a:srgbClr val="5F5154"/>
    <a:srgbClr val="58595B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64" autoAdjust="0"/>
    <p:restoredTop sz="95238" autoAdjust="0"/>
  </p:normalViewPr>
  <p:slideViewPr>
    <p:cSldViewPr showGuides="1">
      <p:cViewPr varScale="1">
        <p:scale>
          <a:sx n="107" d="100"/>
          <a:sy n="107" d="100"/>
        </p:scale>
        <p:origin x="1456" y="82"/>
      </p:cViewPr>
      <p:guideLst>
        <p:guide orient="horz" pos="4065"/>
        <p:guide orient="horz" pos="1026"/>
        <p:guide pos="2880"/>
        <p:guide pos="158"/>
        <p:guide pos="5602"/>
        <p:guide pos="4694"/>
        <p:guide orient="horz" pos="320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3134" y="58"/>
      </p:cViewPr>
      <p:guideLst>
        <p:guide orient="horz" pos="2965"/>
        <p:guide pos="2253"/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482755656685028E-2"/>
          <c:y val="0.14409638554216866"/>
          <c:w val="0.47570549048112953"/>
          <c:h val="0.4817870834891209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12700">
              <a:solidFill>
                <a:schemeClr val="tx2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AB0-40B8-AE10-4ADD681341F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AB0-40B8-AE10-4ADD681341F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AB0-40B8-AE10-4ADD681341F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AB0-40B8-AE10-4ADD681341F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AB0-40B8-AE10-4ADD681341F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AB0-40B8-AE10-4ADD681341FD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3AB0-40B8-AE10-4ADD681341FD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3AB0-40B8-AE10-4ADD681341FD}"/>
              </c:ext>
            </c:extLst>
          </c:dPt>
          <c:cat>
            <c:strRef>
              <c:f>Sheet1!$A$2:$A$9</c:f>
              <c:strCache>
                <c:ptCount val="8"/>
                <c:pt idx="0">
                  <c:v>Burger King</c:v>
                </c:pt>
                <c:pt idx="1">
                  <c:v>Mac Brothers</c:v>
                </c:pt>
                <c:pt idx="2">
                  <c:v>GF Meat Plant</c:v>
                </c:pt>
                <c:pt idx="3">
                  <c:v>GPI Properties</c:v>
                </c:pt>
                <c:pt idx="4">
                  <c:v>Dunkin’ Donuts</c:v>
                </c:pt>
                <c:pt idx="5">
                  <c:v>Baskin-Robbins</c:v>
                </c:pt>
                <c:pt idx="6">
                  <c:v>Dividends</c:v>
                </c:pt>
                <c:pt idx="7">
                  <c:v>Other</c:v>
                </c:pt>
              </c:strCache>
            </c:strRef>
          </c:cat>
          <c:val>
            <c:numRef>
              <c:f>Sheet1!$B$2:$B$9</c:f>
              <c:numCache>
                <c:formatCode>#,##0</c:formatCode>
                <c:ptCount val="8"/>
                <c:pt idx="0">
                  <c:v>368607</c:v>
                </c:pt>
                <c:pt idx="1">
                  <c:v>108344</c:v>
                </c:pt>
                <c:pt idx="2">
                  <c:v>59783</c:v>
                </c:pt>
                <c:pt idx="3">
                  <c:v>5853</c:v>
                </c:pt>
                <c:pt idx="4">
                  <c:v>15659</c:v>
                </c:pt>
                <c:pt idx="5">
                  <c:v>6889</c:v>
                </c:pt>
                <c:pt idx="6">
                  <c:v>11569</c:v>
                </c:pt>
                <c:pt idx="7" formatCode="General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E4-415E-BACE-E720D64B41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1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5225603996122719"/>
          <c:y val="0.12727936293576345"/>
          <c:w val="0.41331852830755894"/>
          <c:h val="0.51552715726267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88367217344851E-2"/>
          <c:y val="4.6231004563919952E-2"/>
          <c:w val="0.92027810536242072"/>
          <c:h val="0.694425196850393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Revenue</c:v>
                </c:pt>
              </c:strCache>
            </c:strRef>
          </c:tx>
          <c:spPr>
            <a:solidFill>
              <a:schemeClr val="accent1"/>
            </a:solidFill>
            <a:ln w="12700">
              <a:solidFill>
                <a:schemeClr val="tx2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7679-484C-A331-608786F7A5F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/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679-484C-A331-608786F7A5FF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2015 (A)</c:v>
                </c:pt>
                <c:pt idx="1">
                  <c:v>2016 (A)</c:v>
                </c:pt>
                <c:pt idx="2">
                  <c:v>2017 (A)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502012</c:v>
                </c:pt>
                <c:pt idx="1">
                  <c:v>506757</c:v>
                </c:pt>
                <c:pt idx="2">
                  <c:v>576718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79-484C-A331-608786F7A5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616320"/>
        <c:axId val="42617856"/>
      </c:barChart>
      <c:catAx>
        <c:axId val="42616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lnSpc>
                <a:spcPct val="130000"/>
              </a:lnSpc>
              <a:defRPr sz="12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617856"/>
        <c:crosses val="autoZero"/>
        <c:auto val="1"/>
        <c:lblAlgn val="ctr"/>
        <c:lblOffset val="150"/>
        <c:noMultiLvlLbl val="0"/>
      </c:catAx>
      <c:valAx>
        <c:axId val="42617856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616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482755656685028E-2"/>
          <c:y val="0.14409638554216866"/>
          <c:w val="0.47570549048112953"/>
          <c:h val="0.4817870834891209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12700">
              <a:solidFill>
                <a:schemeClr val="tx2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E0E-48FE-B042-4819ECC3E61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E0E-48FE-B042-4819ECC3E61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E0E-48FE-B042-4819ECC3E61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E0E-48FE-B042-4819ECC3E61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E0E-48FE-B042-4819ECC3E61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E0E-48FE-B042-4819ECC3E61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DE0E-48FE-B042-4819ECC3E61E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DE0E-48FE-B042-4819ECC3E61E}"/>
              </c:ext>
            </c:extLst>
          </c:dPt>
          <c:cat>
            <c:strRef>
              <c:f>Sheet1!$A$2:$A$5</c:f>
              <c:strCache>
                <c:ptCount val="4"/>
                <c:pt idx="0">
                  <c:v>SunWest</c:v>
                </c:pt>
                <c:pt idx="1">
                  <c:v>Sun Slots</c:v>
                </c:pt>
                <c:pt idx="2">
                  <c:v>Worcester Casino</c:v>
                </c:pt>
                <c:pt idx="3">
                  <c:v>GTM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35142</c:v>
                </c:pt>
                <c:pt idx="1">
                  <c:v>19897</c:v>
                </c:pt>
                <c:pt idx="2">
                  <c:v>1644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DE0E-48FE-B042-4819ECC3E6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1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8584505238695772"/>
          <c:y val="0.385252431681334"/>
          <c:w val="0.39736044140017696"/>
          <c:h val="0.258305886817301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88367217344851E-2"/>
          <c:y val="4.6231004563919952E-2"/>
          <c:w val="0.92027810536242072"/>
          <c:h val="0.694425196850393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Earnings</c:v>
                </c:pt>
              </c:strCache>
            </c:strRef>
          </c:tx>
          <c:spPr>
            <a:solidFill>
              <a:schemeClr val="accent1"/>
            </a:solidFill>
            <a:ln w="12700">
              <a:solidFill>
                <a:schemeClr val="tx2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CB0-4763-A276-B737B512F54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/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CB0-4763-A276-B737B512F547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31 December 2015</c:v>
                </c:pt>
                <c:pt idx="1">
                  <c:v>31 December 2016</c:v>
                </c:pt>
                <c:pt idx="2">
                  <c:v>31 December 2017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68709</c:v>
                </c:pt>
                <c:pt idx="1">
                  <c:v>50596</c:v>
                </c:pt>
                <c:pt idx="2">
                  <c:v>56683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CB0-4763-A276-B737B512F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4550400"/>
        <c:axId val="174556288"/>
      </c:barChart>
      <c:catAx>
        <c:axId val="174550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lnSpc>
                <a:spcPct val="110000"/>
              </a:lnSpc>
              <a:defRPr sz="12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556288"/>
        <c:crosses val="autoZero"/>
        <c:auto val="1"/>
        <c:lblAlgn val="ctr"/>
        <c:lblOffset val="150"/>
        <c:noMultiLvlLbl val="0"/>
      </c:catAx>
      <c:valAx>
        <c:axId val="174556288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550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88367217344851E-2"/>
          <c:y val="7.5575858023559483E-2"/>
          <c:w val="0.92027810536242072"/>
          <c:h val="0.590079166570237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 w="12700">
              <a:solidFill>
                <a:schemeClr val="tx2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5A6-4F91-8F4E-43ACCDDA4DEC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/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5A6-4F91-8F4E-43ACCDDA4DEC}"/>
              </c:ext>
            </c:extLst>
          </c:dPt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31 December 2015</c:v>
                </c:pt>
                <c:pt idx="1">
                  <c:v>31 December 2016</c:v>
                </c:pt>
                <c:pt idx="2">
                  <c:v>31 December 2017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2.0499999999999998</c:v>
                </c:pt>
                <c:pt idx="1">
                  <c:v>0.85</c:v>
                </c:pt>
                <c:pt idx="2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5A6-4F91-8F4E-43ACCDDA4D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7838336"/>
        <c:axId val="177909760"/>
      </c:barChart>
      <c:catAx>
        <c:axId val="177838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lnSpc>
                <a:spcPct val="110000"/>
              </a:lnSpc>
              <a:defRPr sz="1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909760"/>
        <c:crosses val="autoZero"/>
        <c:auto val="1"/>
        <c:lblAlgn val="ctr"/>
        <c:lblOffset val="150"/>
        <c:noMultiLvlLbl val="0"/>
      </c:catAx>
      <c:valAx>
        <c:axId val="177909760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838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660335231569252E-2"/>
          <c:y val="4.6231004563919952E-2"/>
          <c:w val="0.9672151122993502"/>
          <c:h val="0.694425196850393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Earnings</c:v>
                </c:pt>
              </c:strCache>
            </c:strRef>
          </c:tx>
          <c:spPr>
            <a:solidFill>
              <a:schemeClr val="accent1"/>
            </a:solidFill>
            <a:ln w="12700">
              <a:solidFill>
                <a:schemeClr val="tx2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9A3-4D40-9942-61A262840C7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/>
              </a:solidFill>
              <a:ln w="12700"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9A3-4D40-9942-61A262840C77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R853 372
31 December 2015
Cash: R81 325</c:v>
                </c:pt>
                <c:pt idx="1">
                  <c:v>R361 582
31 December 2016
Cash: R354 039</c:v>
                </c:pt>
                <c:pt idx="2">
                  <c:v>R603 143
31 December 2017
Cash: R219 498</c:v>
                </c:pt>
              </c:strCache>
            </c:strRef>
          </c:cat>
          <c:val>
            <c:numRef>
              <c:f>Sheet1!$B$2:$B$4</c:f>
              <c:numCache>
                <c:formatCode>0.00%</c:formatCode>
                <c:ptCount val="3"/>
                <c:pt idx="0" formatCode="0%">
                  <c:v>0.37</c:v>
                </c:pt>
                <c:pt idx="1">
                  <c:v>0.16500000000000001</c:v>
                </c:pt>
                <c:pt idx="2">
                  <c:v>0.29299999999999998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9A3-4D40-9942-61A262840C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10"/>
        <c:axId val="185499008"/>
        <c:axId val="185514624"/>
      </c:barChart>
      <c:catAx>
        <c:axId val="185499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 sz="12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514624"/>
        <c:crosses val="autoZero"/>
        <c:auto val="1"/>
        <c:lblAlgn val="ctr"/>
        <c:lblOffset val="150"/>
        <c:noMultiLvlLbl val="0"/>
      </c:catAx>
      <c:valAx>
        <c:axId val="185514624"/>
        <c:scaling>
          <c:orientation val="minMax"/>
          <c:max val="0.45"/>
        </c:scaling>
        <c:delete val="0"/>
        <c:axPos val="l"/>
        <c:numFmt formatCode="#,##0" sourceLinked="0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499008"/>
        <c:crosses val="autoZero"/>
        <c:crossBetween val="between"/>
        <c:majorUnit val="5.000000000000001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7739" cy="511730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0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fld id="{69D4CEBE-4D5F-4759-8A48-82E18E59F330}" type="datetimeFigureOut">
              <a:rPr lang="en-ZA" smtClean="0"/>
              <a:pPr/>
              <a:t>29/03/2018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603250"/>
            <a:ext cx="4352925" cy="3265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40" tIns="47320" rIns="94640" bIns="473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95366" y="4150149"/>
            <a:ext cx="6711745" cy="541154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7739" cy="511730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1730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r"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fld id="{9D21D27B-F32E-4CDC-BF99-CE8020B4985A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06610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110000"/>
      </a:lnSpc>
      <a:spcBef>
        <a:spcPts val="100"/>
      </a:spcBef>
      <a:spcAft>
        <a:spcPts val="20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177800" indent="-112713" algn="l" defTabSz="914400" rtl="0" eaLnBrk="1" latinLnBrk="0" hangingPunct="1">
      <a:lnSpc>
        <a:spcPct val="110000"/>
      </a:lnSpc>
      <a:spcBef>
        <a:spcPts val="100"/>
      </a:spcBef>
      <a:spcAft>
        <a:spcPts val="200"/>
      </a:spcAft>
      <a:buFont typeface="Arial" pitchFamily="34" charset="0"/>
      <a:buChar char="•"/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355600" indent="-88900" algn="l" defTabSz="914400" rtl="0" eaLnBrk="1" latinLnBrk="0" hangingPunct="1">
      <a:lnSpc>
        <a:spcPct val="110000"/>
      </a:lnSpc>
      <a:spcBef>
        <a:spcPts val="100"/>
      </a:spcBef>
      <a:spcAft>
        <a:spcPts val="200"/>
      </a:spcAft>
      <a:buFont typeface="Arial" pitchFamily="34" charset="0"/>
      <a:buChar char="›"/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628650" indent="-88900" algn="l" defTabSz="914400" rtl="0" eaLnBrk="1" latinLnBrk="0" hangingPunct="1">
      <a:lnSpc>
        <a:spcPct val="110000"/>
      </a:lnSpc>
      <a:spcBef>
        <a:spcPts val="100"/>
      </a:spcBef>
      <a:spcAft>
        <a:spcPts val="200"/>
      </a:spcAft>
      <a:buFont typeface="Arial" pitchFamily="34" charset="0"/>
      <a:buChar char="-"/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896938" indent="-117475" algn="l" defTabSz="914400" rtl="0" eaLnBrk="1" latinLnBrk="0" hangingPunct="1">
      <a:lnSpc>
        <a:spcPct val="110000"/>
      </a:lnSpc>
      <a:spcBef>
        <a:spcPts val="100"/>
      </a:spcBef>
      <a:spcAft>
        <a:spcPts val="200"/>
      </a:spcAft>
      <a:buFont typeface="Arial" pitchFamily="34" charset="0"/>
      <a:buChar char="»"/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4775" y="604838"/>
            <a:ext cx="4352925" cy="3263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/>
              <a:t>MOVE GRAND SLOTS AND</a:t>
            </a:r>
            <a:r>
              <a:rPr lang="en-ZA" baseline="0" dirty="0"/>
              <a:t> SUN SLOTS INTO GAMING 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66ECD-AC1D-4FF5-8757-5587807FF5FE}" type="slidenum">
              <a:rPr lang="en-ZA" smtClean="0"/>
              <a:t>2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05569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4775" y="604838"/>
            <a:ext cx="4352925" cy="3263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Investor confidence- Road show/ Investor day in May (can show 3 quarterly update)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66ECD-AC1D-4FF5-8757-5587807FF5FE}" type="slidenum">
              <a:rPr lang="en-ZA" smtClean="0"/>
              <a:t>3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78395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4775" y="604838"/>
            <a:ext cx="4352925" cy="3263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/>
              <a:t>CLEAN UP THIS SLIDE</a:t>
            </a:r>
          </a:p>
          <a:p>
            <a:r>
              <a:rPr lang="en-ZA" dirty="0"/>
              <a:t>BOLD COMPANY NAMES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66ECD-AC1D-4FF5-8757-5587807FF5FE}" type="slidenum">
              <a:rPr lang="en-ZA" smtClean="0"/>
              <a:t>5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27300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4775" y="604838"/>
            <a:ext cx="4352925" cy="3263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/>
              <a:t>MOVE GRAND SLOTS AND</a:t>
            </a:r>
            <a:r>
              <a:rPr lang="en-ZA" baseline="0" dirty="0"/>
              <a:t> SUN SLOTS INTO GAMING 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66ECD-AC1D-4FF5-8757-5587807FF5FE}" type="slidenum">
              <a:rPr lang="en-ZA" smtClean="0"/>
              <a:t>6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67319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4775" y="604838"/>
            <a:ext cx="4352925" cy="3263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BAEB4-7638-430B-989E-426D463D07BF}" type="slidenum">
              <a:rPr lang="en-ZA" smtClean="0"/>
              <a:t>11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844893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4775" y="604838"/>
            <a:ext cx="4352925" cy="3263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BAEB4-7638-430B-989E-426D463D07BF}" type="slidenum">
              <a:rPr lang="en-ZA" smtClean="0"/>
              <a:t>14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97792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EB725AF5-8BDC-4136-9338-25964D012F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5" t="9707" r="724" b="6177"/>
          <a:stretch/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2E580A2C-81DB-44C3-BAD3-5F30E913315C}"/>
              </a:ext>
            </a:extLst>
          </p:cNvPr>
          <p:cNvSpPr/>
          <p:nvPr userDrawn="1"/>
        </p:nvSpPr>
        <p:spPr>
          <a:xfrm>
            <a:off x="4572000" y="1988840"/>
            <a:ext cx="4572000" cy="1368723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endParaRPr lang="en-ZA" sz="1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9018" y="1772468"/>
            <a:ext cx="4104157" cy="1151111"/>
          </a:xfrm>
        </p:spPr>
        <p:txBody>
          <a:bodyPr anchor="b"/>
          <a:lstStyle>
            <a:lvl1pPr algn="l"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9018" y="2996605"/>
            <a:ext cx="4104157" cy="504403"/>
          </a:xfrm>
        </p:spPr>
        <p:txBody>
          <a:bodyPr>
            <a:noAutofit/>
          </a:bodyPr>
          <a:lstStyle>
            <a:lvl1pPr marL="0" indent="0" algn="l">
              <a:buNone/>
              <a:defRPr sz="1300" b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ZA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4049F28-8173-45AF-AB5B-76A2B243C3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99992" y="260648"/>
            <a:ext cx="2050256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10041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94595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197099"/>
            <a:ext cx="5617319" cy="51844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156176" y="1196752"/>
            <a:ext cx="2737000" cy="5184775"/>
          </a:xfrm>
        </p:spPr>
        <p:txBody>
          <a:bodyPr anchor="t">
            <a:normAutofit/>
          </a:bodyPr>
          <a:lstStyle>
            <a:lvl1pPr>
              <a:defRPr sz="1800" i="1">
                <a:solidFill>
                  <a:schemeClr val="accent1"/>
                </a:solidFill>
              </a:defRPr>
            </a:lvl1pPr>
            <a:lvl2pPr>
              <a:defRPr sz="1800" i="1">
                <a:solidFill>
                  <a:schemeClr val="accent1"/>
                </a:solidFill>
              </a:defRPr>
            </a:lvl2pPr>
            <a:lvl3pPr>
              <a:defRPr sz="1800" i="1">
                <a:solidFill>
                  <a:schemeClr val="accent1"/>
                </a:solidFill>
              </a:defRPr>
            </a:lvl3pPr>
            <a:lvl4pPr>
              <a:defRPr sz="1600" i="1">
                <a:solidFill>
                  <a:schemeClr val="accent1"/>
                </a:solidFill>
              </a:defRPr>
            </a:lvl4pPr>
            <a:lvl5pPr>
              <a:defRPr sz="1600" i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4552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10806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95427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75AAD99-8AC9-4BDA-B8D5-ECB4E7C57F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6" t="11445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240E5A-02EA-4445-806C-FEB679D7269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00255" y="260648"/>
            <a:ext cx="2050257" cy="144016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50E7D2C-9041-48E5-9E2F-AA1FB22860E3}"/>
              </a:ext>
            </a:extLst>
          </p:cNvPr>
          <p:cNvSpPr/>
          <p:nvPr userDrawn="1"/>
        </p:nvSpPr>
        <p:spPr>
          <a:xfrm>
            <a:off x="4572000" y="1988840"/>
            <a:ext cx="4572000" cy="136872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endParaRPr lang="en-ZA" sz="1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8322" y="1844253"/>
            <a:ext cx="4104853" cy="1079773"/>
          </a:xfrm>
        </p:spPr>
        <p:txBody>
          <a:bodyPr anchor="b"/>
          <a:lstStyle>
            <a:lvl1pPr algn="l">
              <a:defRPr sz="2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8322" y="2996381"/>
            <a:ext cx="4104853" cy="432619"/>
          </a:xfrm>
        </p:spPr>
        <p:txBody>
          <a:bodyPr anchor="t">
            <a:noAutofit/>
          </a:bodyPr>
          <a:lstStyle>
            <a:lvl1pPr marL="0" indent="0" algn="l">
              <a:buNone/>
              <a:defRPr sz="1300" b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8655545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111578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0824" y="116632"/>
            <a:ext cx="7346901" cy="792435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0825" y="1196752"/>
            <a:ext cx="8642349" cy="51844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7" name="Rectangle 6"/>
          <p:cNvSpPr/>
          <p:nvPr userDrawn="1"/>
        </p:nvSpPr>
        <p:spPr>
          <a:xfrm>
            <a:off x="8452146" y="6453188"/>
            <a:ext cx="432048" cy="404812"/>
          </a:xfrm>
          <a:prstGeom prst="rect">
            <a:avLst/>
          </a:prstGeom>
        </p:spPr>
        <p:txBody>
          <a:bodyPr vert="horz" lIns="0" tIns="0" rIns="0" bIns="0" rtlCol="0" anchor="ctr"/>
          <a:lstStyle/>
          <a:p>
            <a:pPr lvl="0" algn="r"/>
            <a:fld id="{6ED65CF5-D76E-45E1-818D-9A8AC32524F3}" type="slidenum">
              <a:rPr lang="en-ZA" sz="1000" b="1" smtClean="0">
                <a:solidFill>
                  <a:schemeClr val="accent1"/>
                </a:solidFill>
              </a:rPr>
              <a:pPr lvl="0" algn="r"/>
              <a:t>‹#›</a:t>
            </a:fld>
            <a:endParaRPr lang="en-ZA" sz="1000" b="1" dirty="0">
              <a:solidFill>
                <a:schemeClr val="accent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825" y="6165304"/>
            <a:ext cx="8642350" cy="21602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100" i="0">
                <a:solidFill>
                  <a:schemeClr val="tx1"/>
                </a:solidFill>
              </a:defRPr>
            </a:lvl1pPr>
          </a:lstStyle>
          <a:p>
            <a:endParaRPr lang="en-Z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08E227-1892-494C-9774-7F8229451B1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912668" y="260349"/>
            <a:ext cx="1039446" cy="73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144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54" r:id="rId4"/>
    <p:sldLayoutId id="2147483655" r:id="rId5"/>
    <p:sldLayoutId id="2147483677" r:id="rId6"/>
    <p:sldLayoutId id="2147483678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2200" b="0" kern="1200" cap="all" spc="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200"/>
        </a:spcBef>
        <a:spcAft>
          <a:spcPts val="400"/>
        </a:spcAft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166688" algn="l" defTabSz="914400" rtl="0" eaLnBrk="1" latinLnBrk="0" hangingPunct="1">
        <a:lnSpc>
          <a:spcPct val="110000"/>
        </a:lnSpc>
        <a:spcBef>
          <a:spcPts val="200"/>
        </a:spcBef>
        <a:spcAft>
          <a:spcPts val="200"/>
        </a:spcAft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23888" indent="-188913" algn="l" defTabSz="914400" rtl="0" eaLnBrk="1" latinLnBrk="0" hangingPunct="1">
        <a:lnSpc>
          <a:spcPct val="110000"/>
        </a:lnSpc>
        <a:spcBef>
          <a:spcPts val="100"/>
        </a:spcBef>
        <a:spcAft>
          <a:spcPts val="200"/>
        </a:spcAft>
        <a:buFont typeface="Arial" pitchFamily="34" charset="0"/>
        <a:buChar char="›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896938" indent="-182563" algn="l" defTabSz="914400" rtl="0" eaLnBrk="1" latinLnBrk="0" hangingPunct="1">
        <a:lnSpc>
          <a:spcPct val="110000"/>
        </a:lnSpc>
        <a:spcBef>
          <a:spcPts val="100"/>
        </a:spcBef>
        <a:spcAft>
          <a:spcPts val="200"/>
        </a:spcAft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65238" indent="-184150" algn="l" defTabSz="914400" rtl="0" eaLnBrk="1" latinLnBrk="0" hangingPunct="1">
        <a:lnSpc>
          <a:spcPct val="110000"/>
        </a:lnSpc>
        <a:spcBef>
          <a:spcPts val="100"/>
        </a:spcBef>
        <a:spcAft>
          <a:spcPts val="200"/>
        </a:spcAft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orient="horz" pos="618">
          <p15:clr>
            <a:srgbClr val="F26B43"/>
          </p15:clr>
        </p15:guide>
        <p15:guide id="3" pos="158">
          <p15:clr>
            <a:srgbClr val="F26B43"/>
          </p15:clr>
        </p15:guide>
        <p15:guide id="4" pos="5602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164">
          <p15:clr>
            <a:srgbClr val="F26B43"/>
          </p15:clr>
        </p15:guide>
        <p15:guide id="7" orient="horz" pos="4065">
          <p15:clr>
            <a:srgbClr val="F26B43"/>
          </p15:clr>
        </p15:guide>
        <p15:guide id="8" orient="horz" pos="2387">
          <p15:clr>
            <a:srgbClr val="F26B43"/>
          </p15:clr>
        </p15:guide>
        <p15:guide id="9" pos="3787">
          <p15:clr>
            <a:srgbClr val="F26B43"/>
          </p15:clr>
        </p15:guide>
        <p15:guide id="10" pos="1973">
          <p15:clr>
            <a:srgbClr val="F26B43"/>
          </p15:clr>
        </p15:guide>
        <p15:guide id="11" orient="horz" pos="4020">
          <p15:clr>
            <a:srgbClr val="F26B43"/>
          </p15:clr>
        </p15:guide>
        <p15:guide id="12" orient="horz" pos="3475">
          <p15:clr>
            <a:srgbClr val="F26B43"/>
          </p15:clr>
        </p15:guide>
        <p15:guide id="13" orient="horz" pos="211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png"/><Relationship Id="rId18" Type="http://schemas.openxmlformats.org/officeDocument/2006/relationships/image" Target="../media/image20.jpe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8.jpe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/>
              <a:t>UNAUDITED</a:t>
            </a:r>
            <a:br>
              <a:rPr lang="da-DK"/>
            </a:br>
            <a:r>
              <a:rPr lang="da-DK"/>
              <a:t>HALF YEAR RESULTS</a:t>
            </a:r>
            <a:endParaRPr lang="da-DK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/>
              <a:t>FOR THE SIX MONTHS ENDING 31 DECEMBER 2017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13725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Chart 33">
            <a:extLst>
              <a:ext uri="{FF2B5EF4-FFF2-40B4-BE49-F238E27FC236}">
                <a16:creationId xmlns:a16="http://schemas.microsoft.com/office/drawing/2014/main" id="{43457D38-F0C7-418C-AA4E-CD759BF3EF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8991002"/>
              </p:ext>
            </p:extLst>
          </p:nvPr>
        </p:nvGraphicFramePr>
        <p:xfrm>
          <a:off x="4572000" y="981075"/>
          <a:ext cx="4537198" cy="4479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32AA2B12-73D6-4C60-882F-9D6337C5A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EXTRACTS: REVENUE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507689B-02E0-4ADF-9144-4A525DF151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5847265"/>
              </p:ext>
            </p:extLst>
          </p:nvPr>
        </p:nvGraphicFramePr>
        <p:xfrm>
          <a:off x="107504" y="1397000"/>
          <a:ext cx="4464495" cy="4984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A1B35178-1A9D-44C5-B904-2F17DEE40CCE}"/>
              </a:ext>
            </a:extLst>
          </p:cNvPr>
          <p:cNvSpPr/>
          <p:nvPr/>
        </p:nvSpPr>
        <p:spPr>
          <a:xfrm>
            <a:off x="250825" y="5949280"/>
            <a:ext cx="4105151" cy="431626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ZA" sz="1200" dirty="0"/>
              <a:t>Revenue: R’000s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848C8E2-D197-4743-84BF-D100B593FD11}"/>
              </a:ext>
            </a:extLst>
          </p:cNvPr>
          <p:cNvGrpSpPr/>
          <p:nvPr/>
        </p:nvGrpSpPr>
        <p:grpSpPr>
          <a:xfrm>
            <a:off x="250825" y="5157192"/>
            <a:ext cx="4105151" cy="360040"/>
            <a:chOff x="250825" y="5157192"/>
            <a:chExt cx="4105151" cy="36004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0FCB39D-AFBB-4A0E-B4B0-C3148E34002F}"/>
                </a:ext>
              </a:extLst>
            </p:cNvPr>
            <p:cNvCxnSpPr>
              <a:cxnSpLocks/>
            </p:cNvCxnSpPr>
            <p:nvPr/>
          </p:nvCxnSpPr>
          <p:spPr>
            <a:xfrm>
              <a:off x="250825" y="5157192"/>
              <a:ext cx="4105151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1191AB5-A005-456C-8A42-871F8937D01F}"/>
                </a:ext>
              </a:extLst>
            </p:cNvPr>
            <p:cNvCxnSpPr>
              <a:cxnSpLocks/>
            </p:cNvCxnSpPr>
            <p:nvPr/>
          </p:nvCxnSpPr>
          <p:spPr>
            <a:xfrm>
              <a:off x="251520" y="5517232"/>
              <a:ext cx="4104456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0C3E4EE-FADD-4CF5-B47A-5B31FA90DABF}"/>
              </a:ext>
            </a:extLst>
          </p:cNvPr>
          <p:cNvGrpSpPr/>
          <p:nvPr/>
        </p:nvGrpSpPr>
        <p:grpSpPr>
          <a:xfrm>
            <a:off x="1619672" y="5229200"/>
            <a:ext cx="1368152" cy="216024"/>
            <a:chOff x="1691680" y="5229200"/>
            <a:chExt cx="1368152" cy="144016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0CFEA93-2DB5-461E-8FC4-12D40D671B8E}"/>
                </a:ext>
              </a:extLst>
            </p:cNvPr>
            <p:cNvCxnSpPr/>
            <p:nvPr/>
          </p:nvCxnSpPr>
          <p:spPr>
            <a:xfrm>
              <a:off x="1691680" y="5229200"/>
              <a:ext cx="0" cy="144016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5A59197-5193-4712-B089-F83EB733D1B3}"/>
                </a:ext>
              </a:extLst>
            </p:cNvPr>
            <p:cNvCxnSpPr/>
            <p:nvPr/>
          </p:nvCxnSpPr>
          <p:spPr>
            <a:xfrm>
              <a:off x="3059832" y="5229200"/>
              <a:ext cx="0" cy="144016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88B5482-9D3A-4E7F-9684-4746554C551D}"/>
              </a:ext>
            </a:extLst>
          </p:cNvPr>
          <p:cNvGrpSpPr/>
          <p:nvPr/>
        </p:nvGrpSpPr>
        <p:grpSpPr>
          <a:xfrm>
            <a:off x="1619672" y="1628776"/>
            <a:ext cx="1368152" cy="3455988"/>
            <a:chOff x="1691680" y="5229200"/>
            <a:chExt cx="1368152" cy="144016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4B5C797-DDBF-4D0C-A29A-72E1A608BD31}"/>
                </a:ext>
              </a:extLst>
            </p:cNvPr>
            <p:cNvCxnSpPr/>
            <p:nvPr/>
          </p:nvCxnSpPr>
          <p:spPr>
            <a:xfrm>
              <a:off x="1691680" y="5229200"/>
              <a:ext cx="0" cy="144016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313B455-8C04-4E5B-954C-78E96DC62D89}"/>
                </a:ext>
              </a:extLst>
            </p:cNvPr>
            <p:cNvCxnSpPr/>
            <p:nvPr/>
          </p:nvCxnSpPr>
          <p:spPr>
            <a:xfrm>
              <a:off x="3059832" y="5229200"/>
              <a:ext cx="0" cy="144016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7FFF61C4-A5E9-4314-A7EE-69FC0A9A3F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9401941"/>
              </p:ext>
            </p:extLst>
          </p:nvPr>
        </p:nvGraphicFramePr>
        <p:xfrm>
          <a:off x="4788024" y="4005064"/>
          <a:ext cx="4105150" cy="2376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8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endParaRPr lang="en-ZA" sz="1200" b="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200" b="1" dirty="0">
                          <a:solidFill>
                            <a:schemeClr val="bg1"/>
                          </a:solidFill>
                        </a:rPr>
                        <a:t>31 Dec 2017</a:t>
                      </a:r>
                    </a:p>
                    <a:p>
                      <a:pPr algn="r"/>
                      <a:r>
                        <a:rPr lang="en-ZA" sz="1200" b="1" dirty="0">
                          <a:solidFill>
                            <a:schemeClr val="bg1"/>
                          </a:solidFill>
                        </a:rPr>
                        <a:t>R’000s</a:t>
                      </a:r>
                    </a:p>
                  </a:txBody>
                  <a:tcPr marL="0" marR="10800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200" b="0" dirty="0">
                          <a:solidFill>
                            <a:schemeClr val="tx2"/>
                          </a:solidFill>
                        </a:rPr>
                        <a:t>31 Dec 2016</a:t>
                      </a:r>
                    </a:p>
                    <a:p>
                      <a:pPr algn="r"/>
                      <a:r>
                        <a:rPr lang="en-ZA" sz="1200" b="0" dirty="0">
                          <a:solidFill>
                            <a:schemeClr val="tx2"/>
                          </a:solidFill>
                        </a:rPr>
                        <a:t>R’000s</a:t>
                      </a:r>
                    </a:p>
                  </a:txBody>
                  <a:tcPr marL="0" marR="10800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Burger King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368 607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317 637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Mac Brothers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108 344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113 389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248574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GF Meat Plant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59 783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49 002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5966795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GPI Properties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5 853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5 658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7185569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Dunkin’ Donuts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15 659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11 244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9025875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Baskin-Robbins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6 889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886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0193775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Dividends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11 569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7 919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14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1 022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576 718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506 757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6078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21A090-D9F8-44A9-9872-7D5971760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EXTRACTS: PROFIT FROM OPERATIONS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4B436AB-7AAE-4003-968B-C78BF2E991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727059"/>
              </p:ext>
            </p:extLst>
          </p:nvPr>
        </p:nvGraphicFramePr>
        <p:xfrm>
          <a:off x="250826" y="1196752"/>
          <a:ext cx="8641654" cy="4032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10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3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39641">
                  <a:extLst>
                    <a:ext uri="{9D8B030D-6E8A-4147-A177-3AD203B41FA5}">
                      <a16:colId xmlns:a16="http://schemas.microsoft.com/office/drawing/2014/main" val="3559612464"/>
                    </a:ext>
                  </a:extLst>
                </a:gridCol>
              </a:tblGrid>
              <a:tr h="864096">
                <a:tc>
                  <a:txBody>
                    <a:bodyPr/>
                    <a:lstStyle/>
                    <a:p>
                      <a:endParaRPr lang="en-ZA" sz="1200" b="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200" b="1" dirty="0">
                          <a:solidFill>
                            <a:schemeClr val="bg1"/>
                          </a:solidFill>
                        </a:rPr>
                        <a:t>Unaudited</a:t>
                      </a:r>
                      <a:br>
                        <a:rPr lang="en-ZA" sz="1200" b="1" dirty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200" b="1" dirty="0">
                          <a:solidFill>
                            <a:schemeClr val="bg1"/>
                          </a:solidFill>
                        </a:rPr>
                        <a:t>6 months</a:t>
                      </a:r>
                    </a:p>
                    <a:p>
                      <a:pPr algn="r"/>
                      <a:r>
                        <a:rPr lang="en-ZA" sz="1200" b="1" dirty="0">
                          <a:solidFill>
                            <a:schemeClr val="bg1"/>
                          </a:solidFill>
                        </a:rPr>
                        <a:t>31 Dec 2017</a:t>
                      </a:r>
                    </a:p>
                    <a:p>
                      <a:pPr algn="r"/>
                      <a:r>
                        <a:rPr lang="en-ZA" sz="1200" b="1" dirty="0">
                          <a:solidFill>
                            <a:schemeClr val="bg1"/>
                          </a:solidFill>
                        </a:rPr>
                        <a:t>R’000s</a:t>
                      </a:r>
                    </a:p>
                  </a:txBody>
                  <a:tcPr marL="0" marR="10800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200" b="0" dirty="0">
                          <a:solidFill>
                            <a:schemeClr val="tx2"/>
                          </a:solidFill>
                        </a:rPr>
                        <a:t>Unaudited</a:t>
                      </a:r>
                      <a:br>
                        <a:rPr lang="en-ZA" sz="1200" b="0" dirty="0">
                          <a:solidFill>
                            <a:schemeClr val="tx2"/>
                          </a:solidFill>
                        </a:rPr>
                      </a:br>
                      <a:r>
                        <a:rPr lang="en-ZA" sz="1200" b="0" dirty="0">
                          <a:solidFill>
                            <a:schemeClr val="tx2"/>
                          </a:solidFill>
                        </a:rPr>
                        <a:t>6 months</a:t>
                      </a:r>
                    </a:p>
                    <a:p>
                      <a:pPr algn="r"/>
                      <a:r>
                        <a:rPr lang="en-ZA" sz="1200" b="0" dirty="0">
                          <a:solidFill>
                            <a:schemeClr val="tx2"/>
                          </a:solidFill>
                        </a:rPr>
                        <a:t>31 Dec 2016</a:t>
                      </a:r>
                    </a:p>
                    <a:p>
                      <a:pPr algn="r"/>
                      <a:r>
                        <a:rPr lang="en-ZA" sz="1200" b="0" dirty="0">
                          <a:solidFill>
                            <a:schemeClr val="tx2"/>
                          </a:solidFill>
                        </a:rPr>
                        <a:t>R’000s</a:t>
                      </a:r>
                    </a:p>
                  </a:txBody>
                  <a:tcPr marL="0" marR="10800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200" b="0" dirty="0">
                          <a:solidFill>
                            <a:schemeClr val="tx2"/>
                          </a:solidFill>
                        </a:rPr>
                        <a:t>Var</a:t>
                      </a:r>
                    </a:p>
                    <a:p>
                      <a:pPr algn="r"/>
                      <a:r>
                        <a:rPr lang="en-ZA" sz="1200" b="0" dirty="0">
                          <a:solidFill>
                            <a:schemeClr val="tx2"/>
                          </a:solidFill>
                        </a:rPr>
                        <a:t>R’000s</a:t>
                      </a:r>
                    </a:p>
                  </a:txBody>
                  <a:tcPr marL="0" marR="10800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200" b="0" dirty="0">
                          <a:solidFill>
                            <a:schemeClr val="tx2"/>
                          </a:solidFill>
                        </a:rPr>
                        <a:t>Var</a:t>
                      </a:r>
                      <a:br>
                        <a:rPr lang="en-ZA" sz="1200" b="0" dirty="0">
                          <a:solidFill>
                            <a:schemeClr val="tx2"/>
                          </a:solidFill>
                        </a:rPr>
                      </a:br>
                      <a:r>
                        <a:rPr lang="en-ZA" sz="1200" b="0" dirty="0">
                          <a:solidFill>
                            <a:schemeClr val="tx2"/>
                          </a:solidFill>
                        </a:rPr>
                        <a:t>%</a:t>
                      </a:r>
                    </a:p>
                  </a:txBody>
                  <a:tcPr marL="0" marR="10800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FOOD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21 721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1 573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20 148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rgbClr val="7BA037"/>
                          </a:solidFill>
                          <a:latin typeface="+mn-lt"/>
                          <a:ea typeface="+mn-ea"/>
                          <a:cs typeface="+mn-cs"/>
                        </a:rPr>
                        <a:t>1 281%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Burger King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20 756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3 211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17 546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rgbClr val="7BA037"/>
                          </a:solidFill>
                          <a:latin typeface="+mn-lt"/>
                          <a:ea typeface="+mn-ea"/>
                          <a:cs typeface="+mn-cs"/>
                        </a:rPr>
                        <a:t>546%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6803627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Dunkin’ Donuts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(8 350)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(11 599)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3 250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rgbClr val="7BA037"/>
                          </a:solidFill>
                          <a:latin typeface="+mn-lt"/>
                          <a:ea typeface="+mn-ea"/>
                          <a:cs typeface="+mn-cs"/>
                        </a:rPr>
                        <a:t>(28%)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6541486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Baskin Robbins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(5 012)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(6 697)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1 685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rgbClr val="7BA037"/>
                          </a:solidFill>
                          <a:latin typeface="+mn-lt"/>
                          <a:ea typeface="+mn-ea"/>
                          <a:cs typeface="+mn-cs"/>
                        </a:rPr>
                        <a:t>(25%)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981491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Spur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11 533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7 874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3 658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rgbClr val="7BA037"/>
                          </a:solidFill>
                          <a:latin typeface="+mn-lt"/>
                          <a:ea typeface="+mn-ea"/>
                          <a:cs typeface="+mn-cs"/>
                        </a:rPr>
                        <a:t>46%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2075399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Mac Brothers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4 947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8 731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(3 784)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(43%)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7762878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Grand Food Meat Plant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(2 153)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53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(2 206)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(4 125%)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8870317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Grand Bakery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(2 899)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(2 899)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394376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CENTRAL COST AND PROPERTIES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(6 499)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(20 803)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14 303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rgbClr val="7BA037"/>
                          </a:solidFill>
                          <a:latin typeface="+mn-lt"/>
                          <a:ea typeface="+mn-ea"/>
                          <a:cs typeface="+mn-cs"/>
                        </a:rPr>
                        <a:t>(69%)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8506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NON-CORE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(2 813)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PROFIT FROM OPERATIONS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12 323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(22 043)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34 367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rgbClr val="7BA037"/>
                          </a:solidFill>
                          <a:latin typeface="+mn-lt"/>
                          <a:ea typeface="+mn-ea"/>
                          <a:cs typeface="+mn-cs"/>
                        </a:rPr>
                        <a:t>156%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4944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DF90ECB6-FCB7-48EB-A162-2B24AFEE90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8295759"/>
              </p:ext>
            </p:extLst>
          </p:nvPr>
        </p:nvGraphicFramePr>
        <p:xfrm>
          <a:off x="4572000" y="981075"/>
          <a:ext cx="4537198" cy="4479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058E7684-529F-4049-8841-6CB74F1C0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EXTRACTS: EQUITY ACCOUNTED EARNINGS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C0BE9A39-D0E7-401E-8735-595BCECD8B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63419731"/>
              </p:ext>
            </p:extLst>
          </p:nvPr>
        </p:nvGraphicFramePr>
        <p:xfrm>
          <a:off x="107504" y="1397000"/>
          <a:ext cx="4464495" cy="4984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BA8245D8-0FCE-481E-8CCB-8A379B8706F5}"/>
              </a:ext>
            </a:extLst>
          </p:cNvPr>
          <p:cNvSpPr/>
          <p:nvPr/>
        </p:nvSpPr>
        <p:spPr>
          <a:xfrm>
            <a:off x="250825" y="5949280"/>
            <a:ext cx="4105151" cy="431626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ZA" sz="1200" dirty="0"/>
              <a:t>Equity accounted earnings: R000’s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58A7EDB-CC94-4677-B0A0-B882A8BCCEBF}"/>
              </a:ext>
            </a:extLst>
          </p:cNvPr>
          <p:cNvGrpSpPr/>
          <p:nvPr/>
        </p:nvGrpSpPr>
        <p:grpSpPr>
          <a:xfrm>
            <a:off x="250825" y="5157192"/>
            <a:ext cx="4105151" cy="504056"/>
            <a:chOff x="250825" y="5157192"/>
            <a:chExt cx="4105151" cy="504056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F893D7D-4249-4AFA-95A1-A348D64A3F4A}"/>
                </a:ext>
              </a:extLst>
            </p:cNvPr>
            <p:cNvCxnSpPr>
              <a:cxnSpLocks/>
            </p:cNvCxnSpPr>
            <p:nvPr/>
          </p:nvCxnSpPr>
          <p:spPr>
            <a:xfrm>
              <a:off x="250825" y="5157192"/>
              <a:ext cx="4105151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AA8B5D8-4DBA-412D-A48D-98FF8CD462A9}"/>
                </a:ext>
              </a:extLst>
            </p:cNvPr>
            <p:cNvCxnSpPr>
              <a:cxnSpLocks/>
            </p:cNvCxnSpPr>
            <p:nvPr/>
          </p:nvCxnSpPr>
          <p:spPr>
            <a:xfrm>
              <a:off x="251520" y="5661248"/>
              <a:ext cx="4104456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C6A8C79-8402-422C-90E6-EAAAF22C5F4F}"/>
              </a:ext>
            </a:extLst>
          </p:cNvPr>
          <p:cNvGrpSpPr/>
          <p:nvPr/>
        </p:nvGrpSpPr>
        <p:grpSpPr>
          <a:xfrm>
            <a:off x="1619672" y="5229200"/>
            <a:ext cx="1368152" cy="360040"/>
            <a:chOff x="1691680" y="5229200"/>
            <a:chExt cx="1368152" cy="144016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6A147CE-6D62-41DF-9CAB-0E0583CD22FB}"/>
                </a:ext>
              </a:extLst>
            </p:cNvPr>
            <p:cNvCxnSpPr/>
            <p:nvPr/>
          </p:nvCxnSpPr>
          <p:spPr>
            <a:xfrm>
              <a:off x="1691680" y="5229200"/>
              <a:ext cx="0" cy="144016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8573B91-9349-45EF-9B02-CEB2E6D8586F}"/>
                </a:ext>
              </a:extLst>
            </p:cNvPr>
            <p:cNvCxnSpPr/>
            <p:nvPr/>
          </p:nvCxnSpPr>
          <p:spPr>
            <a:xfrm>
              <a:off x="3059832" y="5229200"/>
              <a:ext cx="0" cy="144016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E047FF4-BEA6-454D-B5CB-433DC53A3A09}"/>
              </a:ext>
            </a:extLst>
          </p:cNvPr>
          <p:cNvGrpSpPr/>
          <p:nvPr/>
        </p:nvGrpSpPr>
        <p:grpSpPr>
          <a:xfrm>
            <a:off x="1619672" y="1628776"/>
            <a:ext cx="1368152" cy="3455988"/>
            <a:chOff x="1691680" y="5229200"/>
            <a:chExt cx="1368152" cy="144016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A241767-E65A-4E42-8FE5-69CECBBD5D9D}"/>
                </a:ext>
              </a:extLst>
            </p:cNvPr>
            <p:cNvCxnSpPr/>
            <p:nvPr/>
          </p:nvCxnSpPr>
          <p:spPr>
            <a:xfrm>
              <a:off x="1691680" y="5229200"/>
              <a:ext cx="0" cy="144016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79F76DA-E725-45AF-9261-A61423A9A081}"/>
                </a:ext>
              </a:extLst>
            </p:cNvPr>
            <p:cNvCxnSpPr/>
            <p:nvPr/>
          </p:nvCxnSpPr>
          <p:spPr>
            <a:xfrm>
              <a:off x="3059832" y="5229200"/>
              <a:ext cx="0" cy="144016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044C1ABC-FAF6-4604-B5B6-AC93088360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113869"/>
              </p:ext>
            </p:extLst>
          </p:nvPr>
        </p:nvGraphicFramePr>
        <p:xfrm>
          <a:off x="4788024" y="4005064"/>
          <a:ext cx="4105150" cy="223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8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endParaRPr lang="en-ZA" sz="1200" b="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200" b="1" dirty="0">
                          <a:solidFill>
                            <a:schemeClr val="bg1"/>
                          </a:solidFill>
                        </a:rPr>
                        <a:t>31 Dec 2017</a:t>
                      </a:r>
                    </a:p>
                    <a:p>
                      <a:pPr algn="r"/>
                      <a:r>
                        <a:rPr lang="en-ZA" sz="1200" b="1" dirty="0">
                          <a:solidFill>
                            <a:schemeClr val="bg1"/>
                          </a:solidFill>
                        </a:rPr>
                        <a:t>R’000s</a:t>
                      </a:r>
                    </a:p>
                  </a:txBody>
                  <a:tcPr marL="0" marR="10800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200" b="0" dirty="0">
                          <a:solidFill>
                            <a:schemeClr val="tx2"/>
                          </a:solidFill>
                        </a:rPr>
                        <a:t>31 Dec 2016 R’000s</a:t>
                      </a:r>
                    </a:p>
                  </a:txBody>
                  <a:tcPr marL="0" marR="10800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 err="1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SunWest</a:t>
                      </a:r>
                      <a:endParaRPr lang="en-ZA" sz="12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35 142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37 443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Sun Slots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19 897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16 825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24857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Worcester Casino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1 644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978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GTM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(4 649)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56 683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50 596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5938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343DC-2CCA-4E4C-8283-0657007C7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/>
              <a:t>HEADLINE EARNINGS BY INVESTMENT</a:t>
            </a:r>
            <a:endParaRPr lang="en-ZA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4A8C09F-43BD-41E6-976F-F986EFF24C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848567"/>
              </p:ext>
            </p:extLst>
          </p:nvPr>
        </p:nvGraphicFramePr>
        <p:xfrm>
          <a:off x="250825" y="1196752"/>
          <a:ext cx="4321175" cy="50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8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4162853218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endParaRPr lang="en-ZA" sz="900" b="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900" b="1" dirty="0">
                          <a:solidFill>
                            <a:schemeClr val="bg1"/>
                          </a:solidFill>
                        </a:rPr>
                        <a:t>Unaudited</a:t>
                      </a:r>
                      <a:br>
                        <a:rPr lang="en-ZA" sz="900" b="1" dirty="0">
                          <a:solidFill>
                            <a:schemeClr val="bg1"/>
                          </a:solidFill>
                        </a:rPr>
                      </a:br>
                      <a:r>
                        <a:rPr lang="en-ZA" sz="900" b="1" dirty="0">
                          <a:solidFill>
                            <a:schemeClr val="bg1"/>
                          </a:solidFill>
                        </a:rPr>
                        <a:t>6 months</a:t>
                      </a:r>
                    </a:p>
                    <a:p>
                      <a:pPr algn="r"/>
                      <a:r>
                        <a:rPr lang="en-ZA" sz="900" b="1" dirty="0">
                          <a:solidFill>
                            <a:schemeClr val="bg1"/>
                          </a:solidFill>
                        </a:rPr>
                        <a:t>31 Dec 2017</a:t>
                      </a:r>
                    </a:p>
                    <a:p>
                      <a:pPr algn="r"/>
                      <a:r>
                        <a:rPr lang="en-ZA" sz="900" b="1" dirty="0">
                          <a:solidFill>
                            <a:schemeClr val="bg1"/>
                          </a:solidFill>
                        </a:rPr>
                        <a:t>R’000s</a:t>
                      </a:r>
                    </a:p>
                  </a:txBody>
                  <a:tcPr marL="0" marR="10800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Unaudited</a:t>
                      </a:r>
                      <a:br>
                        <a:rPr lang="en-ZA" sz="900" b="0" dirty="0">
                          <a:solidFill>
                            <a:schemeClr val="tx2"/>
                          </a:solidFill>
                        </a:rPr>
                      </a:br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6 months</a:t>
                      </a:r>
                    </a:p>
                    <a:p>
                      <a:pPr algn="r"/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31 Dec 2016</a:t>
                      </a:r>
                    </a:p>
                    <a:p>
                      <a:pPr algn="r"/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R’000s</a:t>
                      </a:r>
                    </a:p>
                  </a:txBody>
                  <a:tcPr marL="0" marR="10800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Var</a:t>
                      </a:r>
                    </a:p>
                    <a:p>
                      <a:pPr algn="r"/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R’000s</a:t>
                      </a:r>
                    </a:p>
                  </a:txBody>
                  <a:tcPr marL="0" marR="10800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Var</a:t>
                      </a:r>
                      <a:br>
                        <a:rPr lang="en-ZA" sz="900" b="0" dirty="0">
                          <a:solidFill>
                            <a:schemeClr val="tx2"/>
                          </a:solidFill>
                        </a:rPr>
                      </a:br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%</a:t>
                      </a:r>
                    </a:p>
                  </a:txBody>
                  <a:tcPr marL="0" marR="10800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FOOD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(28 801)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(25 284)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(3 517)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14%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Burger King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(5 720)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(8 375)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2 655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rgbClr val="7BA037"/>
                          </a:solidFill>
                          <a:latin typeface="+mn-lt"/>
                          <a:ea typeface="+mn-ea"/>
                          <a:cs typeface="+mn-cs"/>
                        </a:rPr>
                        <a:t>(32%)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6803627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Dunkin Donuts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(10 891)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(8 723)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(2 167)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25%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6541486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Baskin Robbins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(6 665)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(5 007)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(1 658)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33%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9814915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Spur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557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(2 992)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3 548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rgbClr val="7BA037"/>
                          </a:solidFill>
                          <a:latin typeface="+mn-lt"/>
                          <a:ea typeface="+mn-ea"/>
                          <a:cs typeface="+mn-cs"/>
                        </a:rPr>
                        <a:t>119%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2075399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Mac Brothers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887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2 267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(1 380)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(61%)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7762878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Grand Food Meat Plant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(3 906)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(2 454)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(1 452)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59%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394376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GAMING AND LEISURE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64 271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55 269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9 002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rgbClr val="7BA037"/>
                          </a:solidFill>
                          <a:latin typeface="+mn-lt"/>
                          <a:ea typeface="+mn-ea"/>
                          <a:cs typeface="+mn-cs"/>
                        </a:rPr>
                        <a:t>16%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566535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b="0" kern="1200" dirty="0" err="1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SunWest</a:t>
                      </a:r>
                      <a:endParaRPr lang="en-ZA" sz="9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42 656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37 443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5 214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rgbClr val="7BA037"/>
                          </a:solidFill>
                          <a:latin typeface="+mn-lt"/>
                          <a:ea typeface="+mn-ea"/>
                          <a:cs typeface="+mn-cs"/>
                        </a:rPr>
                        <a:t>14%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2750978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GPI Slots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19 971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16 849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3 122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rgbClr val="7BA037"/>
                          </a:solidFill>
                          <a:latin typeface="+mn-lt"/>
                          <a:ea typeface="+mn-ea"/>
                          <a:cs typeface="+mn-cs"/>
                        </a:rPr>
                        <a:t>19%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7519678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Worcester Casino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1 644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978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666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rgbClr val="7BA037"/>
                          </a:solidFill>
                          <a:latin typeface="+mn-lt"/>
                          <a:ea typeface="+mn-ea"/>
                          <a:cs typeface="+mn-cs"/>
                        </a:rPr>
                        <a:t>68%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138296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(21 722)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(18 536)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(3 186)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17%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8506005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Corporate Costs</a:t>
                      </a:r>
                      <a:b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ZA" sz="900" b="0" kern="1200" dirty="0" err="1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excl</a:t>
                      </a:r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net finance income)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(25 467)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(30 953)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5 486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rgbClr val="7BA037"/>
                          </a:solidFill>
                          <a:latin typeface="+mn-lt"/>
                          <a:ea typeface="+mn-ea"/>
                          <a:cs typeface="+mn-cs"/>
                        </a:rPr>
                        <a:t>(18%)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006526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Net corporate finance income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279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13 233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(12 954)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(98%)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0380356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GPI Properties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3 466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(816)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4 282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rgbClr val="7BA037"/>
                          </a:solidFill>
                          <a:latin typeface="+mn-lt"/>
                          <a:ea typeface="+mn-ea"/>
                          <a:cs typeface="+mn-cs"/>
                        </a:rPr>
                        <a:t>525%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985738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NON-CORE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(7 707)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7 707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rgbClr val="7BA037"/>
                          </a:solidFill>
                          <a:latin typeface="+mn-lt"/>
                          <a:ea typeface="+mn-ea"/>
                          <a:cs typeface="+mn-cs"/>
                        </a:rPr>
                        <a:t>(100%)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Grand Sport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(3 058)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3 058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rgbClr val="7BA037"/>
                          </a:solidFill>
                          <a:latin typeface="+mn-lt"/>
                          <a:ea typeface="+mn-ea"/>
                          <a:cs typeface="+mn-cs"/>
                        </a:rPr>
                        <a:t>(100%)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4138569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Grand </a:t>
                      </a:r>
                      <a:r>
                        <a:rPr lang="en-ZA" sz="900" b="0" kern="1200" dirty="0" err="1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Tellumat</a:t>
                      </a:r>
                      <a:endParaRPr lang="en-ZA" sz="9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(4 649)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4 649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rgbClr val="7BA037"/>
                          </a:solidFill>
                          <a:latin typeface="+mn-lt"/>
                          <a:ea typeface="+mn-ea"/>
                          <a:cs typeface="+mn-cs"/>
                        </a:rPr>
                        <a:t>(100%)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213446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PROFIT FROM OPERATIONS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13 748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3 742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10 006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rgbClr val="7BA037"/>
                          </a:solidFill>
                          <a:latin typeface="+mn-lt"/>
                          <a:ea typeface="+mn-ea"/>
                          <a:cs typeface="+mn-cs"/>
                        </a:rPr>
                        <a:t>267%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61EDFE57-273E-44C8-83E9-447BD76F4840}"/>
              </a:ext>
            </a:extLst>
          </p:cNvPr>
          <p:cNvGraphicFramePr/>
          <p:nvPr>
            <p:extLst/>
          </p:nvPr>
        </p:nvGraphicFramePr>
        <p:xfrm>
          <a:off x="4644009" y="3573016"/>
          <a:ext cx="4464495" cy="2808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2" name="Group 31">
            <a:extLst>
              <a:ext uri="{FF2B5EF4-FFF2-40B4-BE49-F238E27FC236}">
                <a16:creationId xmlns:a16="http://schemas.microsoft.com/office/drawing/2014/main" id="{FD8E5B50-BBA0-45C4-B570-22EA91E15154}"/>
              </a:ext>
            </a:extLst>
          </p:cNvPr>
          <p:cNvGrpSpPr/>
          <p:nvPr/>
        </p:nvGrpSpPr>
        <p:grpSpPr>
          <a:xfrm>
            <a:off x="6156177" y="3804793"/>
            <a:ext cx="1368152" cy="1640432"/>
            <a:chOff x="1691680" y="5229200"/>
            <a:chExt cx="1368152" cy="144016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BFFB640-01BE-4DB4-AEBF-3EA92BFB3D4D}"/>
                </a:ext>
              </a:extLst>
            </p:cNvPr>
            <p:cNvCxnSpPr/>
            <p:nvPr/>
          </p:nvCxnSpPr>
          <p:spPr>
            <a:xfrm>
              <a:off x="1691680" y="5229200"/>
              <a:ext cx="0" cy="144016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4AC980C-0507-48F5-AED0-F034E0912B87}"/>
                </a:ext>
              </a:extLst>
            </p:cNvPr>
            <p:cNvCxnSpPr/>
            <p:nvPr/>
          </p:nvCxnSpPr>
          <p:spPr>
            <a:xfrm>
              <a:off x="3059832" y="5229200"/>
              <a:ext cx="0" cy="144016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0DB803D1-5B2A-4320-B6A4-46F2D89D31A7}"/>
              </a:ext>
            </a:extLst>
          </p:cNvPr>
          <p:cNvSpPr/>
          <p:nvPr/>
        </p:nvSpPr>
        <p:spPr>
          <a:xfrm>
            <a:off x="4787330" y="5949702"/>
            <a:ext cx="4105151" cy="431626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ZA" sz="1200" dirty="0"/>
              <a:t>HEPS: cents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F83CC1A-51D1-48FC-B47D-318CE9DAFD1A}"/>
              </a:ext>
            </a:extLst>
          </p:cNvPr>
          <p:cNvGrpSpPr/>
          <p:nvPr/>
        </p:nvGrpSpPr>
        <p:grpSpPr>
          <a:xfrm>
            <a:off x="4787330" y="5517232"/>
            <a:ext cx="4105151" cy="216024"/>
            <a:chOff x="250825" y="5157192"/>
            <a:chExt cx="4105151" cy="504056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923823E-D2F0-401A-B3CB-44899C846CF1}"/>
                </a:ext>
              </a:extLst>
            </p:cNvPr>
            <p:cNvCxnSpPr>
              <a:cxnSpLocks/>
            </p:cNvCxnSpPr>
            <p:nvPr/>
          </p:nvCxnSpPr>
          <p:spPr>
            <a:xfrm>
              <a:off x="250825" y="5157192"/>
              <a:ext cx="4105151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04DB695-A897-4A9C-82DC-4641CF699355}"/>
                </a:ext>
              </a:extLst>
            </p:cNvPr>
            <p:cNvCxnSpPr>
              <a:cxnSpLocks/>
            </p:cNvCxnSpPr>
            <p:nvPr/>
          </p:nvCxnSpPr>
          <p:spPr>
            <a:xfrm>
              <a:off x="251520" y="5661248"/>
              <a:ext cx="4104456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DAE5463-3902-405B-B231-52D36C824701}"/>
              </a:ext>
            </a:extLst>
          </p:cNvPr>
          <p:cNvGrpSpPr/>
          <p:nvPr/>
        </p:nvGrpSpPr>
        <p:grpSpPr>
          <a:xfrm>
            <a:off x="6156177" y="5589240"/>
            <a:ext cx="1368152" cy="72008"/>
            <a:chOff x="1691680" y="5229200"/>
            <a:chExt cx="1368152" cy="144016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28EAC6F-DF65-4E67-81A0-2A29303FC698}"/>
                </a:ext>
              </a:extLst>
            </p:cNvPr>
            <p:cNvCxnSpPr/>
            <p:nvPr/>
          </p:nvCxnSpPr>
          <p:spPr>
            <a:xfrm>
              <a:off x="1691680" y="5229200"/>
              <a:ext cx="0" cy="144016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12A56CF-8811-440F-9F6E-D27751305CB4}"/>
                </a:ext>
              </a:extLst>
            </p:cNvPr>
            <p:cNvCxnSpPr/>
            <p:nvPr/>
          </p:nvCxnSpPr>
          <p:spPr>
            <a:xfrm>
              <a:off x="3059832" y="5229200"/>
              <a:ext cx="0" cy="144016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11DBDB8-7703-4841-97D6-6E8B3D5A7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045826"/>
              </p:ext>
            </p:extLst>
          </p:nvPr>
        </p:nvGraphicFramePr>
        <p:xfrm>
          <a:off x="4754850" y="1196752"/>
          <a:ext cx="3921605" cy="2421848"/>
        </p:xfrm>
        <a:graphic>
          <a:graphicData uri="http://schemas.openxmlformats.org/drawingml/2006/table">
            <a:tbl>
              <a:tblPr/>
              <a:tblGrid>
                <a:gridCol w="1853361">
                  <a:extLst>
                    <a:ext uri="{9D8B030D-6E8A-4147-A177-3AD203B41FA5}">
                      <a16:colId xmlns:a16="http://schemas.microsoft.com/office/drawing/2014/main" val="762257104"/>
                    </a:ext>
                  </a:extLst>
                </a:gridCol>
                <a:gridCol w="1034122">
                  <a:extLst>
                    <a:ext uri="{9D8B030D-6E8A-4147-A177-3AD203B41FA5}">
                      <a16:colId xmlns:a16="http://schemas.microsoft.com/office/drawing/2014/main" val="322133528"/>
                    </a:ext>
                  </a:extLst>
                </a:gridCol>
                <a:gridCol w="1034122">
                  <a:extLst>
                    <a:ext uri="{9D8B030D-6E8A-4147-A177-3AD203B41FA5}">
                      <a16:colId xmlns:a16="http://schemas.microsoft.com/office/drawing/2014/main" val="261932600"/>
                    </a:ext>
                  </a:extLst>
                </a:gridCol>
              </a:tblGrid>
              <a:tr h="176189">
                <a:tc>
                  <a:txBody>
                    <a:bodyPr/>
                    <a:lstStyle/>
                    <a:p>
                      <a:pPr algn="l" fontAlgn="b"/>
                      <a:endParaRPr lang="en-ZA" sz="9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8626" marR="8626" marT="86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Burger King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Burger King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8961872"/>
                  </a:ext>
                </a:extLst>
              </a:tr>
              <a:tr h="307580">
                <a:tc>
                  <a:txBody>
                    <a:bodyPr/>
                    <a:lstStyle/>
                    <a:p>
                      <a:pPr algn="l" fontAlgn="b"/>
                      <a:endParaRPr lang="en-ZA" sz="9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8626" marR="8626" marT="86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31 December 2017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 December 2016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7921356"/>
                  </a:ext>
                </a:extLst>
              </a:tr>
              <a:tr h="176189"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Profit from operations</a:t>
                      </a:r>
                    </a:p>
                  </a:txBody>
                  <a:tcPr marL="8626" marR="8626" marT="86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               20 756 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                 3 211 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4308649"/>
                  </a:ext>
                </a:extLst>
              </a:tr>
              <a:tr h="176189"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Fair value adjustments</a:t>
                      </a:r>
                    </a:p>
                  </a:txBody>
                  <a:tcPr marL="8626" marR="8626" marT="86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                      -   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              (10 118)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7850426"/>
                  </a:ext>
                </a:extLst>
              </a:tr>
              <a:tr h="176189"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Depreciation</a:t>
                      </a:r>
                    </a:p>
                  </a:txBody>
                  <a:tcPr marL="8626" marR="8626" marT="86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              (29 673)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              (29 475)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50217"/>
                  </a:ext>
                </a:extLst>
              </a:tr>
              <a:tr h="176189"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Net finance expense</a:t>
                      </a:r>
                    </a:p>
                  </a:txBody>
                  <a:tcPr marL="8626" marR="8626" marT="86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               (1 014)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                 ( 491)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297503"/>
                  </a:ext>
                </a:extLst>
              </a:tr>
              <a:tr h="176189"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Profit before tax</a:t>
                      </a:r>
                    </a:p>
                  </a:txBody>
                  <a:tcPr marL="8626" marR="8626" marT="86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               (9 931)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             (36 874)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1429271"/>
                  </a:ext>
                </a:extLst>
              </a:tr>
              <a:tr h="176189"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Taxation</a:t>
                      </a:r>
                    </a:p>
                  </a:txBody>
                  <a:tcPr marL="8626" marR="8626" marT="86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                 2 902 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               16 369 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263715"/>
                  </a:ext>
                </a:extLst>
              </a:tr>
              <a:tr h="176189"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Net loss for the period</a:t>
                      </a:r>
                    </a:p>
                  </a:txBody>
                  <a:tcPr marL="8626" marR="8626" marT="86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               (7 028)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             (20 506)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276599"/>
                  </a:ext>
                </a:extLst>
              </a:tr>
              <a:tr h="176189"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Minority adjustment</a:t>
                      </a:r>
                    </a:p>
                  </a:txBody>
                  <a:tcPr marL="8626" marR="8626" marT="86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                 1 308 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                 4 057 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2750587"/>
                  </a:ext>
                </a:extLst>
              </a:tr>
              <a:tr h="176189"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Basic earnings</a:t>
                      </a:r>
                    </a:p>
                  </a:txBody>
                  <a:tcPr marL="8626" marR="8626" marT="86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               (5 720)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              (16 448)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4927844"/>
                  </a:ext>
                </a:extLst>
              </a:tr>
              <a:tr h="176189"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Impairment of assets</a:t>
                      </a:r>
                    </a:p>
                  </a:txBody>
                  <a:tcPr marL="8626" marR="8626" marT="86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                      -   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                 8 073 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713287"/>
                  </a:ext>
                </a:extLst>
              </a:tr>
              <a:tr h="176189"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Headline earnings</a:t>
                      </a:r>
                    </a:p>
                  </a:txBody>
                  <a:tcPr marL="8626" marR="8626" marT="86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               (5 720)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                (8 375)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77983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36540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2BE315C-00CD-421E-A736-4E2F0E9B8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DEBT : EQUITY as at 31 December 2017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69697F27-BBE0-4327-BD98-A832969C3E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5309293"/>
              </p:ext>
            </p:extLst>
          </p:nvPr>
        </p:nvGraphicFramePr>
        <p:xfrm>
          <a:off x="107851" y="1412776"/>
          <a:ext cx="8928992" cy="4984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142BBB2D-E7F3-4A7A-A327-693646E34241}"/>
              </a:ext>
            </a:extLst>
          </p:cNvPr>
          <p:cNvSpPr/>
          <p:nvPr/>
        </p:nvSpPr>
        <p:spPr>
          <a:xfrm>
            <a:off x="236113" y="6093296"/>
            <a:ext cx="8642350" cy="431626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ZA" sz="1200" dirty="0"/>
              <a:t>Debt : Equity % and debt: R000’s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B913FC-BB21-4622-97DB-C1EBC9893A03}"/>
              </a:ext>
            </a:extLst>
          </p:cNvPr>
          <p:cNvGrpSpPr/>
          <p:nvPr/>
        </p:nvGrpSpPr>
        <p:grpSpPr>
          <a:xfrm>
            <a:off x="250825" y="5157192"/>
            <a:ext cx="8642350" cy="576064"/>
            <a:chOff x="250825" y="5157192"/>
            <a:chExt cx="8642350" cy="576064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91AB2C8-5643-4C0F-AC7B-A4EA82DCAAA4}"/>
                </a:ext>
              </a:extLst>
            </p:cNvPr>
            <p:cNvCxnSpPr>
              <a:cxnSpLocks/>
            </p:cNvCxnSpPr>
            <p:nvPr/>
          </p:nvCxnSpPr>
          <p:spPr>
            <a:xfrm>
              <a:off x="250825" y="5157192"/>
              <a:ext cx="8642350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07C8C3D-8647-4561-986F-B7A96297AA09}"/>
                </a:ext>
              </a:extLst>
            </p:cNvPr>
            <p:cNvCxnSpPr>
              <a:cxnSpLocks/>
            </p:cNvCxnSpPr>
            <p:nvPr/>
          </p:nvCxnSpPr>
          <p:spPr>
            <a:xfrm>
              <a:off x="251520" y="5733256"/>
              <a:ext cx="8641655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74CD319-3F1F-471D-ACC5-FA5598C9AF77}"/>
              </a:ext>
            </a:extLst>
          </p:cNvPr>
          <p:cNvGrpSpPr/>
          <p:nvPr/>
        </p:nvGrpSpPr>
        <p:grpSpPr>
          <a:xfrm>
            <a:off x="3204146" y="1628776"/>
            <a:ext cx="2736006" cy="4032472"/>
            <a:chOff x="1619672" y="1628776"/>
            <a:chExt cx="1368152" cy="4032472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5BE0807-783A-49DD-B1F5-01A0F534CC5E}"/>
                </a:ext>
              </a:extLst>
            </p:cNvPr>
            <p:cNvGrpSpPr/>
            <p:nvPr/>
          </p:nvGrpSpPr>
          <p:grpSpPr>
            <a:xfrm>
              <a:off x="1619672" y="5229200"/>
              <a:ext cx="1368152" cy="432048"/>
              <a:chOff x="1691680" y="5229200"/>
              <a:chExt cx="1368152" cy="432048"/>
            </a:xfrm>
          </p:grpSpPr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C1B5C1C0-EADA-4EF5-8F24-8D0F3FB7D8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91680" y="5229200"/>
                <a:ext cx="0" cy="432048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CA10E543-D6C8-4714-BE3F-2749172391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59832" y="5229200"/>
                <a:ext cx="0" cy="432048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83A0048-048F-43FC-B06B-1BE5A0E710AA}"/>
                </a:ext>
              </a:extLst>
            </p:cNvPr>
            <p:cNvGrpSpPr/>
            <p:nvPr/>
          </p:nvGrpSpPr>
          <p:grpSpPr>
            <a:xfrm>
              <a:off x="1619672" y="1628776"/>
              <a:ext cx="1368152" cy="3455988"/>
              <a:chOff x="1691680" y="5229200"/>
              <a:chExt cx="1368152" cy="144016"/>
            </a:xfrm>
          </p:grpSpPr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B0CCB29F-4621-4DC0-B8B9-672413611DD3}"/>
                  </a:ext>
                </a:extLst>
              </p:cNvPr>
              <p:cNvCxnSpPr/>
              <p:nvPr/>
            </p:nvCxnSpPr>
            <p:spPr>
              <a:xfrm>
                <a:off x="1691680" y="5229200"/>
                <a:ext cx="0" cy="144016"/>
              </a:xfrm>
              <a:prstGeom prst="line">
                <a:avLst/>
              </a:prstGeom>
              <a:ln w="1905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7BE52DC5-56A4-49E1-A34C-BD6957332518}"/>
                  </a:ext>
                </a:extLst>
              </p:cNvPr>
              <p:cNvCxnSpPr/>
              <p:nvPr/>
            </p:nvCxnSpPr>
            <p:spPr>
              <a:xfrm>
                <a:off x="3059832" y="5229200"/>
                <a:ext cx="0" cy="144016"/>
              </a:xfrm>
              <a:prstGeom prst="line">
                <a:avLst/>
              </a:prstGeom>
              <a:ln w="1905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1BE9B47-660C-46E0-9FC8-5DC9021F1570}"/>
              </a:ext>
            </a:extLst>
          </p:cNvPr>
          <p:cNvCxnSpPr/>
          <p:nvPr/>
        </p:nvCxnSpPr>
        <p:spPr>
          <a:xfrm>
            <a:off x="250825" y="3542872"/>
            <a:ext cx="8642350" cy="0"/>
          </a:xfrm>
          <a:prstGeom prst="line">
            <a:avLst/>
          </a:prstGeom>
          <a:ln w="12700" cap="rnd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26CFA30-10CD-48F0-8A3A-D5B88E6771AE}"/>
              </a:ext>
            </a:extLst>
          </p:cNvPr>
          <p:cNvCxnSpPr/>
          <p:nvPr/>
        </p:nvCxnSpPr>
        <p:spPr>
          <a:xfrm>
            <a:off x="250825" y="2390744"/>
            <a:ext cx="8642350" cy="0"/>
          </a:xfrm>
          <a:prstGeom prst="line">
            <a:avLst/>
          </a:prstGeom>
          <a:ln w="12700" cap="rnd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19821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ED1A4-0419-4F6F-AEF3-DDCD793472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/>
              <a:t>QUESTIONS?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42697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ED1A4-0419-4F6F-AEF3-DDCD793472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/>
              <a:t>Thank you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90162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1594CCD-B3D2-42A7-85C9-B2DE9669705F}"/>
              </a:ext>
            </a:extLst>
          </p:cNvPr>
          <p:cNvSpPr/>
          <p:nvPr/>
        </p:nvSpPr>
        <p:spPr>
          <a:xfrm>
            <a:off x="583693" y="1668522"/>
            <a:ext cx="3740034" cy="3887788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endParaRPr lang="en-ZA" sz="140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01EB03A-E761-476A-A985-A95312244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LANDSCAPE</a:t>
            </a:r>
            <a:endParaRPr lang="en-ZA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35330F-B657-4051-B0A6-83331D0E474E}"/>
              </a:ext>
            </a:extLst>
          </p:cNvPr>
          <p:cNvSpPr/>
          <p:nvPr/>
        </p:nvSpPr>
        <p:spPr>
          <a:xfrm>
            <a:off x="466154" y="1844774"/>
            <a:ext cx="3889822" cy="432098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61950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ZA" sz="1400" dirty="0"/>
              <a:t>STRATEGIC INVESTMENTS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194ECD7-14E8-4039-B4DA-531FDDD66DED}"/>
              </a:ext>
            </a:extLst>
          </p:cNvPr>
          <p:cNvCxnSpPr/>
          <p:nvPr/>
        </p:nvCxnSpPr>
        <p:spPr>
          <a:xfrm flipH="1">
            <a:off x="611560" y="1916782"/>
            <a:ext cx="143321" cy="288057"/>
          </a:xfrm>
          <a:prstGeom prst="line">
            <a:avLst/>
          </a:prstGeom>
          <a:ln w="158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09BB9ACA-EFDB-4C06-B56D-DEE8D4190C91}"/>
              </a:ext>
            </a:extLst>
          </p:cNvPr>
          <p:cNvSpPr/>
          <p:nvPr/>
        </p:nvSpPr>
        <p:spPr>
          <a:xfrm>
            <a:off x="5002658" y="1628776"/>
            <a:ext cx="3889821" cy="3887788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endParaRPr lang="en-ZA" sz="14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39F8D4B-56B8-4250-96A1-2BA3F76A5E60}"/>
              </a:ext>
            </a:extLst>
          </p:cNvPr>
          <p:cNvSpPr/>
          <p:nvPr/>
        </p:nvSpPr>
        <p:spPr>
          <a:xfrm>
            <a:off x="5002658" y="1844774"/>
            <a:ext cx="3889822" cy="432098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61950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ZA" sz="1400" dirty="0"/>
              <a:t>FOOD INVESTMENTS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322AFAF-1345-4117-8191-F0260587DE3F}"/>
              </a:ext>
            </a:extLst>
          </p:cNvPr>
          <p:cNvCxnSpPr/>
          <p:nvPr/>
        </p:nvCxnSpPr>
        <p:spPr>
          <a:xfrm flipH="1">
            <a:off x="5148064" y="1916782"/>
            <a:ext cx="143321" cy="288057"/>
          </a:xfrm>
          <a:prstGeom prst="line">
            <a:avLst/>
          </a:prstGeom>
          <a:ln w="158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032C353E-2CE5-4077-9F1F-BA40A36C0C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002" y="3647830"/>
            <a:ext cx="667766" cy="6677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A2F79A8-71C3-4467-88F6-971F96D863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835" y="2755340"/>
            <a:ext cx="858100" cy="77465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1CF71C7-21AC-44A5-94A0-5D9B463A34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711" y="3837829"/>
            <a:ext cx="632242" cy="41906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4194E60-D423-4A44-BE17-D7A5D90C6EB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20" y="5047692"/>
            <a:ext cx="792088" cy="30156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29C0EE9-78CA-47FD-B982-0741980E570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747" y="4933393"/>
            <a:ext cx="1071648" cy="40252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CAB0A264-4CCD-4685-8570-9CC65F2899B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99" y="4323764"/>
            <a:ext cx="545454" cy="465726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15F923D0-4D27-4FC0-9AA5-DADB2E4A90D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8" t="32820" r="10528" b="25305"/>
          <a:stretch/>
        </p:blipFill>
        <p:spPr>
          <a:xfrm>
            <a:off x="822851" y="2562825"/>
            <a:ext cx="1123963" cy="341256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A8C3A1C2-0BCC-4D3D-A52B-8FB0608996EF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45125" y="4407857"/>
            <a:ext cx="1174030" cy="42496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E516C17-3ED0-49DE-A223-55994F02058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15189" y="2474532"/>
            <a:ext cx="1036584" cy="517842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35CD6E4-9F14-4356-9433-57FF054E0B5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27169" y="3171612"/>
            <a:ext cx="864096" cy="577924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37916F61-4B35-4DA9-86E9-93564ECAB6E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14573" y="3171612"/>
            <a:ext cx="1216518" cy="641597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606C6402-45FA-41EC-8088-1502A20CEC7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286937" y="4593196"/>
            <a:ext cx="690806" cy="697964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6DEAD64F-F464-45F8-B470-4E12D0CBA0ED}"/>
              </a:ext>
            </a:extLst>
          </p:cNvPr>
          <p:cNvSpPr/>
          <p:nvPr/>
        </p:nvSpPr>
        <p:spPr>
          <a:xfrm>
            <a:off x="4932040" y="2420888"/>
            <a:ext cx="1800200" cy="2160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ZA" sz="1100" b="1" dirty="0">
                <a:solidFill>
                  <a:schemeClr val="accent1"/>
                </a:solidFill>
              </a:rPr>
              <a:t>FOOD BRANDS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6DE1B14-A356-4254-9EF2-EDDD7719229C}"/>
              </a:ext>
            </a:extLst>
          </p:cNvPr>
          <p:cNvSpPr/>
          <p:nvPr/>
        </p:nvSpPr>
        <p:spPr>
          <a:xfrm>
            <a:off x="6732240" y="2420888"/>
            <a:ext cx="1800200" cy="2160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ZA" sz="1100" b="1" dirty="0">
                <a:solidFill>
                  <a:schemeClr val="accent1"/>
                </a:solidFill>
              </a:rPr>
              <a:t>MANUFACTURING</a:t>
            </a:r>
            <a:br>
              <a:rPr lang="en-ZA" sz="1100" b="1" dirty="0">
                <a:solidFill>
                  <a:schemeClr val="accent1"/>
                </a:solidFill>
              </a:rPr>
            </a:br>
            <a:r>
              <a:rPr lang="en-ZA" sz="1100" b="1" dirty="0">
                <a:solidFill>
                  <a:schemeClr val="accent1"/>
                </a:solidFill>
              </a:rPr>
              <a:t>AND PROPERTIES</a:t>
            </a:r>
          </a:p>
        </p:txBody>
      </p:sp>
      <p:pic>
        <p:nvPicPr>
          <p:cNvPr id="4098" name="Picture 2" descr="Image result for SPUR CORP LOGO">
            <a:extLst>
              <a:ext uri="{FF2B5EF4-FFF2-40B4-BE49-F238E27FC236}">
                <a16:creationId xmlns:a16="http://schemas.microsoft.com/office/drawing/2014/main" id="{2F896FF6-FC9F-41E3-B73C-4CA60889C3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896" y="5089850"/>
            <a:ext cx="752872" cy="20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result for GRANDSLOTS LOGO">
            <a:extLst>
              <a:ext uri="{FF2B5EF4-FFF2-40B4-BE49-F238E27FC236}">
                <a16:creationId xmlns:a16="http://schemas.microsoft.com/office/drawing/2014/main" id="{47414D0F-D0A0-41D5-9AE1-6D696983B1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59" b="29959"/>
          <a:stretch/>
        </p:blipFill>
        <p:spPr bwMode="auto">
          <a:xfrm>
            <a:off x="694797" y="4485567"/>
            <a:ext cx="1085106" cy="30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SUNSLOTS LOGO">
            <a:extLst>
              <a:ext uri="{FF2B5EF4-FFF2-40B4-BE49-F238E27FC236}">
                <a16:creationId xmlns:a16="http://schemas.microsoft.com/office/drawing/2014/main" id="{E2E64898-B8E1-47C3-9E22-06999A3D07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52" b="30352"/>
          <a:stretch/>
        </p:blipFill>
        <p:spPr bwMode="auto">
          <a:xfrm>
            <a:off x="759313" y="3888359"/>
            <a:ext cx="829821" cy="32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9E5CF7CB-9736-4755-A810-6D04ECB8373E}"/>
              </a:ext>
            </a:extLst>
          </p:cNvPr>
          <p:cNvSpPr/>
          <p:nvPr/>
        </p:nvSpPr>
        <p:spPr>
          <a:xfrm>
            <a:off x="423701" y="3749536"/>
            <a:ext cx="3356211" cy="1623011"/>
          </a:xfrm>
          <a:prstGeom prst="rect">
            <a:avLst/>
          </a:prstGeom>
          <a:noFill/>
          <a:ln w="12700" cap="rnd"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endParaRPr lang="en-ZA" sz="1400" dirty="0"/>
          </a:p>
        </p:txBody>
      </p:sp>
      <p:pic>
        <p:nvPicPr>
          <p:cNvPr id="4108" name="Picture 12" descr="Image result for MAC BROTHERS LOGO">
            <a:extLst>
              <a:ext uri="{FF2B5EF4-FFF2-40B4-BE49-F238E27FC236}">
                <a16:creationId xmlns:a16="http://schemas.microsoft.com/office/drawing/2014/main" id="{D8D252B7-F2A3-4492-9A83-A186988392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9" y="3573016"/>
            <a:ext cx="919360" cy="301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4EECE1A4-B4DB-48A3-ADA2-99AA4AB22068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99" t="62140" r="16450" b="26218"/>
          <a:stretch/>
        </p:blipFill>
        <p:spPr>
          <a:xfrm>
            <a:off x="7214930" y="3997518"/>
            <a:ext cx="830174" cy="511602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FA888853-5AD0-4097-9EA7-23F5138F612B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24" t="33436" r="19165" b="50749"/>
          <a:stretch/>
        </p:blipFill>
        <p:spPr>
          <a:xfrm>
            <a:off x="7385384" y="2866309"/>
            <a:ext cx="498984" cy="552720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4D01987A-3534-4D91-83B1-0203BF834CFD}"/>
              </a:ext>
            </a:extLst>
          </p:cNvPr>
          <p:cNvGrpSpPr/>
          <p:nvPr/>
        </p:nvGrpSpPr>
        <p:grpSpPr>
          <a:xfrm>
            <a:off x="4033352" y="1908873"/>
            <a:ext cx="215731" cy="295991"/>
            <a:chOff x="3262313" y="1431925"/>
            <a:chExt cx="601662" cy="825500"/>
          </a:xfrm>
          <a:solidFill>
            <a:schemeClr val="bg1"/>
          </a:solidFill>
        </p:grpSpPr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C8A88A54-EF3E-420C-BE69-AD36763B4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9463" y="2060575"/>
              <a:ext cx="452437" cy="196850"/>
            </a:xfrm>
            <a:custGeom>
              <a:avLst/>
              <a:gdLst>
                <a:gd name="T0" fmla="*/ 153 w 173"/>
                <a:gd name="T1" fmla="*/ 53 h 75"/>
                <a:gd name="T2" fmla="*/ 126 w 173"/>
                <a:gd name="T3" fmla="*/ 24 h 75"/>
                <a:gd name="T4" fmla="*/ 126 w 173"/>
                <a:gd name="T5" fmla="*/ 24 h 75"/>
                <a:gd name="T6" fmla="*/ 136 w 173"/>
                <a:gd name="T7" fmla="*/ 13 h 75"/>
                <a:gd name="T8" fmla="*/ 126 w 173"/>
                <a:gd name="T9" fmla="*/ 0 h 75"/>
                <a:gd name="T10" fmla="*/ 46 w 173"/>
                <a:gd name="T11" fmla="*/ 0 h 75"/>
                <a:gd name="T12" fmla="*/ 36 w 173"/>
                <a:gd name="T13" fmla="*/ 13 h 75"/>
                <a:gd name="T14" fmla="*/ 47 w 173"/>
                <a:gd name="T15" fmla="*/ 24 h 75"/>
                <a:gd name="T16" fmla="*/ 47 w 173"/>
                <a:gd name="T17" fmla="*/ 24 h 75"/>
                <a:gd name="T18" fmla="*/ 19 w 173"/>
                <a:gd name="T19" fmla="*/ 53 h 75"/>
                <a:gd name="T20" fmla="*/ 0 w 173"/>
                <a:gd name="T21" fmla="*/ 64 h 75"/>
                <a:gd name="T22" fmla="*/ 17 w 173"/>
                <a:gd name="T23" fmla="*/ 74 h 75"/>
                <a:gd name="T24" fmla="*/ 75 w 173"/>
                <a:gd name="T25" fmla="*/ 74 h 75"/>
                <a:gd name="T26" fmla="*/ 97 w 173"/>
                <a:gd name="T27" fmla="*/ 74 h 75"/>
                <a:gd name="T28" fmla="*/ 156 w 173"/>
                <a:gd name="T29" fmla="*/ 74 h 75"/>
                <a:gd name="T30" fmla="*/ 173 w 173"/>
                <a:gd name="T31" fmla="*/ 64 h 75"/>
                <a:gd name="T32" fmla="*/ 153 w 173"/>
                <a:gd name="T33" fmla="*/ 5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" h="75">
                  <a:moveTo>
                    <a:pt x="153" y="53"/>
                  </a:moveTo>
                  <a:cubicBezTo>
                    <a:pt x="126" y="24"/>
                    <a:pt x="126" y="24"/>
                    <a:pt x="126" y="24"/>
                  </a:cubicBezTo>
                  <a:cubicBezTo>
                    <a:pt x="126" y="24"/>
                    <a:pt x="126" y="24"/>
                    <a:pt x="126" y="24"/>
                  </a:cubicBezTo>
                  <a:cubicBezTo>
                    <a:pt x="132" y="22"/>
                    <a:pt x="136" y="19"/>
                    <a:pt x="136" y="13"/>
                  </a:cubicBezTo>
                  <a:cubicBezTo>
                    <a:pt x="137" y="2"/>
                    <a:pt x="126" y="0"/>
                    <a:pt x="12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35" y="2"/>
                    <a:pt x="36" y="13"/>
                  </a:cubicBezTo>
                  <a:cubicBezTo>
                    <a:pt x="36" y="19"/>
                    <a:pt x="41" y="22"/>
                    <a:pt x="47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0" y="52"/>
                    <a:pt x="0" y="64"/>
                  </a:cubicBezTo>
                  <a:cubicBezTo>
                    <a:pt x="0" y="75"/>
                    <a:pt x="17" y="74"/>
                    <a:pt x="17" y="74"/>
                  </a:cubicBezTo>
                  <a:cubicBezTo>
                    <a:pt x="75" y="74"/>
                    <a:pt x="75" y="74"/>
                    <a:pt x="75" y="74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6" y="74"/>
                    <a:pt x="173" y="75"/>
                    <a:pt x="173" y="64"/>
                  </a:cubicBezTo>
                  <a:cubicBezTo>
                    <a:pt x="173" y="52"/>
                    <a:pt x="153" y="53"/>
                    <a:pt x="153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46128EBA-FB03-456A-B2B6-AA2D50E4B9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62313" y="1431925"/>
              <a:ext cx="601662" cy="615950"/>
            </a:xfrm>
            <a:custGeom>
              <a:avLst/>
              <a:gdLst>
                <a:gd name="T0" fmla="*/ 227 w 230"/>
                <a:gd name="T1" fmla="*/ 140 h 236"/>
                <a:gd name="T2" fmla="*/ 209 w 230"/>
                <a:gd name="T3" fmla="*/ 122 h 236"/>
                <a:gd name="T4" fmla="*/ 163 w 230"/>
                <a:gd name="T5" fmla="*/ 64 h 236"/>
                <a:gd name="T6" fmla="*/ 175 w 230"/>
                <a:gd name="T7" fmla="*/ 49 h 236"/>
                <a:gd name="T8" fmla="*/ 144 w 230"/>
                <a:gd name="T9" fmla="*/ 49 h 236"/>
                <a:gd name="T10" fmla="*/ 136 w 230"/>
                <a:gd name="T11" fmla="*/ 16 h 236"/>
                <a:gd name="T12" fmla="*/ 26 w 230"/>
                <a:gd name="T13" fmla="*/ 77 h 236"/>
                <a:gd name="T14" fmla="*/ 40 w 230"/>
                <a:gd name="T15" fmla="*/ 236 h 236"/>
                <a:gd name="T16" fmla="*/ 85 w 230"/>
                <a:gd name="T17" fmla="*/ 231 h 236"/>
                <a:gd name="T18" fmla="*/ 123 w 230"/>
                <a:gd name="T19" fmla="*/ 53 h 236"/>
                <a:gd name="T20" fmla="*/ 96 w 230"/>
                <a:gd name="T21" fmla="*/ 231 h 236"/>
                <a:gd name="T22" fmla="*/ 156 w 230"/>
                <a:gd name="T23" fmla="*/ 231 h 236"/>
                <a:gd name="T24" fmla="*/ 175 w 230"/>
                <a:gd name="T25" fmla="*/ 182 h 236"/>
                <a:gd name="T26" fmla="*/ 137 w 230"/>
                <a:gd name="T27" fmla="*/ 140 h 236"/>
                <a:gd name="T28" fmla="*/ 175 w 230"/>
                <a:gd name="T29" fmla="*/ 145 h 236"/>
                <a:gd name="T30" fmla="*/ 195 w 230"/>
                <a:gd name="T31" fmla="*/ 151 h 236"/>
                <a:gd name="T32" fmla="*/ 220 w 230"/>
                <a:gd name="T33" fmla="*/ 148 h 236"/>
                <a:gd name="T34" fmla="*/ 227 w 230"/>
                <a:gd name="T35" fmla="*/ 147 h 236"/>
                <a:gd name="T36" fmla="*/ 227 w 230"/>
                <a:gd name="T37" fmla="*/ 140 h 236"/>
                <a:gd name="T38" fmla="*/ 34 w 230"/>
                <a:gd name="T39" fmla="*/ 101 h 236"/>
                <a:gd name="T40" fmla="*/ 33 w 230"/>
                <a:gd name="T41" fmla="*/ 189 h 236"/>
                <a:gd name="T42" fmla="*/ 34 w 230"/>
                <a:gd name="T43" fmla="*/ 87 h 236"/>
                <a:gd name="T44" fmla="*/ 88 w 230"/>
                <a:gd name="T45" fmla="*/ 35 h 236"/>
                <a:gd name="T46" fmla="*/ 34 w 230"/>
                <a:gd name="T47" fmla="*/ 10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236">
                  <a:moveTo>
                    <a:pt x="227" y="140"/>
                  </a:moveTo>
                  <a:cubicBezTo>
                    <a:pt x="209" y="122"/>
                    <a:pt x="209" y="122"/>
                    <a:pt x="209" y="122"/>
                  </a:cubicBezTo>
                  <a:cubicBezTo>
                    <a:pt x="163" y="64"/>
                    <a:pt x="163" y="64"/>
                    <a:pt x="163" y="64"/>
                  </a:cubicBezTo>
                  <a:cubicBezTo>
                    <a:pt x="175" y="49"/>
                    <a:pt x="175" y="49"/>
                    <a:pt x="175" y="49"/>
                  </a:cubicBezTo>
                  <a:cubicBezTo>
                    <a:pt x="175" y="49"/>
                    <a:pt x="152" y="38"/>
                    <a:pt x="144" y="49"/>
                  </a:cubicBezTo>
                  <a:cubicBezTo>
                    <a:pt x="136" y="16"/>
                    <a:pt x="136" y="16"/>
                    <a:pt x="136" y="16"/>
                  </a:cubicBezTo>
                  <a:cubicBezTo>
                    <a:pt x="136" y="16"/>
                    <a:pt x="64" y="0"/>
                    <a:pt x="26" y="77"/>
                  </a:cubicBezTo>
                  <a:cubicBezTo>
                    <a:pt x="0" y="130"/>
                    <a:pt x="24" y="205"/>
                    <a:pt x="40" y="236"/>
                  </a:cubicBezTo>
                  <a:cubicBezTo>
                    <a:pt x="85" y="231"/>
                    <a:pt x="85" y="231"/>
                    <a:pt x="85" y="231"/>
                  </a:cubicBezTo>
                  <a:cubicBezTo>
                    <a:pt x="85" y="231"/>
                    <a:pt x="2" y="73"/>
                    <a:pt x="123" y="53"/>
                  </a:cubicBezTo>
                  <a:cubicBezTo>
                    <a:pt x="108" y="56"/>
                    <a:pt x="25" y="80"/>
                    <a:pt x="96" y="231"/>
                  </a:cubicBezTo>
                  <a:cubicBezTo>
                    <a:pt x="156" y="231"/>
                    <a:pt x="156" y="231"/>
                    <a:pt x="156" y="231"/>
                  </a:cubicBezTo>
                  <a:cubicBezTo>
                    <a:pt x="156" y="231"/>
                    <a:pt x="180" y="205"/>
                    <a:pt x="175" y="182"/>
                  </a:cubicBezTo>
                  <a:cubicBezTo>
                    <a:pt x="169" y="160"/>
                    <a:pt x="133" y="150"/>
                    <a:pt x="137" y="140"/>
                  </a:cubicBezTo>
                  <a:cubicBezTo>
                    <a:pt x="137" y="140"/>
                    <a:pt x="164" y="150"/>
                    <a:pt x="175" y="145"/>
                  </a:cubicBezTo>
                  <a:cubicBezTo>
                    <a:pt x="186" y="140"/>
                    <a:pt x="190" y="144"/>
                    <a:pt x="195" y="151"/>
                  </a:cubicBezTo>
                  <a:cubicBezTo>
                    <a:pt x="204" y="161"/>
                    <a:pt x="218" y="156"/>
                    <a:pt x="220" y="148"/>
                  </a:cubicBezTo>
                  <a:cubicBezTo>
                    <a:pt x="220" y="148"/>
                    <a:pt x="226" y="148"/>
                    <a:pt x="227" y="147"/>
                  </a:cubicBezTo>
                  <a:cubicBezTo>
                    <a:pt x="229" y="147"/>
                    <a:pt x="230" y="142"/>
                    <a:pt x="227" y="140"/>
                  </a:cubicBezTo>
                  <a:close/>
                  <a:moveTo>
                    <a:pt x="34" y="101"/>
                  </a:moveTo>
                  <a:cubicBezTo>
                    <a:pt x="25" y="133"/>
                    <a:pt x="33" y="189"/>
                    <a:pt x="33" y="189"/>
                  </a:cubicBezTo>
                  <a:cubicBezTo>
                    <a:pt x="33" y="189"/>
                    <a:pt x="16" y="125"/>
                    <a:pt x="34" y="87"/>
                  </a:cubicBezTo>
                  <a:cubicBezTo>
                    <a:pt x="57" y="39"/>
                    <a:pt x="88" y="35"/>
                    <a:pt x="88" y="35"/>
                  </a:cubicBezTo>
                  <a:cubicBezTo>
                    <a:pt x="88" y="35"/>
                    <a:pt x="48" y="52"/>
                    <a:pt x="34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1" name="Freeform 16">
            <a:extLst>
              <a:ext uri="{FF2B5EF4-FFF2-40B4-BE49-F238E27FC236}">
                <a16:creationId xmlns:a16="http://schemas.microsoft.com/office/drawing/2014/main" id="{A0BB404B-A550-455A-AB10-97A15210F26C}"/>
              </a:ext>
            </a:extLst>
          </p:cNvPr>
          <p:cNvSpPr>
            <a:spLocks noEditPoints="1"/>
          </p:cNvSpPr>
          <p:nvPr/>
        </p:nvSpPr>
        <p:spPr bwMode="auto">
          <a:xfrm>
            <a:off x="8517304" y="1946016"/>
            <a:ext cx="293440" cy="240726"/>
          </a:xfrm>
          <a:custGeom>
            <a:avLst/>
            <a:gdLst>
              <a:gd name="T0" fmla="*/ 311 w 334"/>
              <a:gd name="T1" fmla="*/ 198 h 274"/>
              <a:gd name="T2" fmla="*/ 3 w 334"/>
              <a:gd name="T3" fmla="*/ 178 h 274"/>
              <a:gd name="T4" fmla="*/ 132 w 334"/>
              <a:gd name="T5" fmla="*/ 158 h 274"/>
              <a:gd name="T6" fmla="*/ 179 w 334"/>
              <a:gd name="T7" fmla="*/ 180 h 274"/>
              <a:gd name="T8" fmla="*/ 202 w 334"/>
              <a:gd name="T9" fmla="*/ 188 h 274"/>
              <a:gd name="T10" fmla="*/ 226 w 334"/>
              <a:gd name="T11" fmla="*/ 167 h 274"/>
              <a:gd name="T12" fmla="*/ 311 w 334"/>
              <a:gd name="T13" fmla="*/ 158 h 274"/>
              <a:gd name="T14" fmla="*/ 324 w 334"/>
              <a:gd name="T15" fmla="*/ 220 h 274"/>
              <a:gd name="T16" fmla="*/ 267 w 334"/>
              <a:gd name="T17" fmla="*/ 220 h 274"/>
              <a:gd name="T18" fmla="*/ 152 w 334"/>
              <a:gd name="T19" fmla="*/ 220 h 274"/>
              <a:gd name="T20" fmla="*/ 13 w 334"/>
              <a:gd name="T21" fmla="*/ 220 h 274"/>
              <a:gd name="T22" fmla="*/ 5 w 334"/>
              <a:gd name="T23" fmla="*/ 223 h 274"/>
              <a:gd name="T24" fmla="*/ 9 w 334"/>
              <a:gd name="T25" fmla="*/ 244 h 274"/>
              <a:gd name="T26" fmla="*/ 52 w 334"/>
              <a:gd name="T27" fmla="*/ 274 h 274"/>
              <a:gd name="T28" fmla="*/ 322 w 334"/>
              <a:gd name="T29" fmla="*/ 256 h 274"/>
              <a:gd name="T30" fmla="*/ 334 w 334"/>
              <a:gd name="T31" fmla="*/ 224 h 274"/>
              <a:gd name="T32" fmla="*/ 324 w 334"/>
              <a:gd name="T33" fmla="*/ 220 h 274"/>
              <a:gd name="T34" fmla="*/ 325 w 334"/>
              <a:gd name="T35" fmla="*/ 93 h 274"/>
              <a:gd name="T36" fmla="*/ 317 w 334"/>
              <a:gd name="T37" fmla="*/ 97 h 274"/>
              <a:gd name="T38" fmla="*/ 256 w 334"/>
              <a:gd name="T39" fmla="*/ 97 h 274"/>
              <a:gd name="T40" fmla="*/ 103 w 334"/>
              <a:gd name="T41" fmla="*/ 97 h 274"/>
              <a:gd name="T42" fmla="*/ 9 w 334"/>
              <a:gd name="T43" fmla="*/ 97 h 274"/>
              <a:gd name="T44" fmla="*/ 0 w 334"/>
              <a:gd name="T45" fmla="*/ 90 h 274"/>
              <a:gd name="T46" fmla="*/ 12 w 334"/>
              <a:gd name="T47" fmla="*/ 54 h 274"/>
              <a:gd name="T48" fmla="*/ 87 w 334"/>
              <a:gd name="T49" fmla="*/ 10 h 274"/>
              <a:gd name="T50" fmla="*/ 195 w 334"/>
              <a:gd name="T51" fmla="*/ 1 h 274"/>
              <a:gd name="T52" fmla="*/ 297 w 334"/>
              <a:gd name="T53" fmla="*/ 36 h 274"/>
              <a:gd name="T54" fmla="*/ 121 w 334"/>
              <a:gd name="T55" fmla="*/ 65 h 274"/>
              <a:gd name="T56" fmla="*/ 111 w 334"/>
              <a:gd name="T57" fmla="*/ 57 h 274"/>
              <a:gd name="T58" fmla="*/ 103 w 334"/>
              <a:gd name="T59" fmla="*/ 68 h 274"/>
              <a:gd name="T60" fmla="*/ 112 w 334"/>
              <a:gd name="T61" fmla="*/ 76 h 274"/>
              <a:gd name="T62" fmla="*/ 121 w 334"/>
              <a:gd name="T63" fmla="*/ 69 h 274"/>
              <a:gd name="T64" fmla="*/ 145 w 334"/>
              <a:gd name="T65" fmla="*/ 24 h 274"/>
              <a:gd name="T66" fmla="*/ 131 w 334"/>
              <a:gd name="T67" fmla="*/ 26 h 274"/>
              <a:gd name="T68" fmla="*/ 132 w 334"/>
              <a:gd name="T69" fmla="*/ 38 h 274"/>
              <a:gd name="T70" fmla="*/ 143 w 334"/>
              <a:gd name="T71" fmla="*/ 39 h 274"/>
              <a:gd name="T72" fmla="*/ 171 w 334"/>
              <a:gd name="T73" fmla="*/ 65 h 274"/>
              <a:gd name="T74" fmla="*/ 160 w 334"/>
              <a:gd name="T75" fmla="*/ 57 h 274"/>
              <a:gd name="T76" fmla="*/ 152 w 334"/>
              <a:gd name="T77" fmla="*/ 68 h 274"/>
              <a:gd name="T78" fmla="*/ 161 w 334"/>
              <a:gd name="T79" fmla="*/ 76 h 274"/>
              <a:gd name="T80" fmla="*/ 170 w 334"/>
              <a:gd name="T81" fmla="*/ 69 h 274"/>
              <a:gd name="T82" fmla="*/ 190 w 334"/>
              <a:gd name="T83" fmla="*/ 24 h 274"/>
              <a:gd name="T84" fmla="*/ 177 w 334"/>
              <a:gd name="T85" fmla="*/ 26 h 274"/>
              <a:gd name="T86" fmla="*/ 178 w 334"/>
              <a:gd name="T87" fmla="*/ 38 h 274"/>
              <a:gd name="T88" fmla="*/ 189 w 334"/>
              <a:gd name="T89" fmla="*/ 39 h 274"/>
              <a:gd name="T90" fmla="*/ 220 w 334"/>
              <a:gd name="T91" fmla="*/ 65 h 274"/>
              <a:gd name="T92" fmla="*/ 210 w 334"/>
              <a:gd name="T93" fmla="*/ 57 h 274"/>
              <a:gd name="T94" fmla="*/ 202 w 334"/>
              <a:gd name="T95" fmla="*/ 68 h 274"/>
              <a:gd name="T96" fmla="*/ 211 w 334"/>
              <a:gd name="T97" fmla="*/ 76 h 274"/>
              <a:gd name="T98" fmla="*/ 220 w 334"/>
              <a:gd name="T99" fmla="*/ 69 h 274"/>
              <a:gd name="T100" fmla="*/ 330 w 334"/>
              <a:gd name="T101" fmla="*/ 121 h 274"/>
              <a:gd name="T102" fmla="*/ 13 w 334"/>
              <a:gd name="T103" fmla="*/ 116 h 274"/>
              <a:gd name="T104" fmla="*/ 3 w 334"/>
              <a:gd name="T105" fmla="*/ 124 h 274"/>
              <a:gd name="T106" fmla="*/ 7 w 334"/>
              <a:gd name="T107" fmla="*/ 136 h 274"/>
              <a:gd name="T108" fmla="*/ 325 w 334"/>
              <a:gd name="T109" fmla="*/ 137 h 274"/>
              <a:gd name="T110" fmla="*/ 333 w 334"/>
              <a:gd name="T111" fmla="*/ 127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34" h="274">
                <a:moveTo>
                  <a:pt x="334" y="178"/>
                </a:moveTo>
                <a:lnTo>
                  <a:pt x="330" y="188"/>
                </a:lnTo>
                <a:lnTo>
                  <a:pt x="323" y="195"/>
                </a:lnTo>
                <a:lnTo>
                  <a:pt x="311" y="198"/>
                </a:lnTo>
                <a:lnTo>
                  <a:pt x="26" y="198"/>
                </a:lnTo>
                <a:lnTo>
                  <a:pt x="14" y="195"/>
                </a:lnTo>
                <a:lnTo>
                  <a:pt x="7" y="188"/>
                </a:lnTo>
                <a:lnTo>
                  <a:pt x="3" y="178"/>
                </a:lnTo>
                <a:lnTo>
                  <a:pt x="7" y="168"/>
                </a:lnTo>
                <a:lnTo>
                  <a:pt x="14" y="162"/>
                </a:lnTo>
                <a:lnTo>
                  <a:pt x="26" y="158"/>
                </a:lnTo>
                <a:lnTo>
                  <a:pt x="132" y="158"/>
                </a:lnTo>
                <a:lnTo>
                  <a:pt x="140" y="162"/>
                </a:lnTo>
                <a:lnTo>
                  <a:pt x="152" y="167"/>
                </a:lnTo>
                <a:lnTo>
                  <a:pt x="166" y="173"/>
                </a:lnTo>
                <a:lnTo>
                  <a:pt x="179" y="180"/>
                </a:lnTo>
                <a:lnTo>
                  <a:pt x="190" y="184"/>
                </a:lnTo>
                <a:lnTo>
                  <a:pt x="197" y="187"/>
                </a:lnTo>
                <a:lnTo>
                  <a:pt x="199" y="188"/>
                </a:lnTo>
                <a:lnTo>
                  <a:pt x="202" y="188"/>
                </a:lnTo>
                <a:lnTo>
                  <a:pt x="205" y="188"/>
                </a:lnTo>
                <a:lnTo>
                  <a:pt x="206" y="187"/>
                </a:lnTo>
                <a:lnTo>
                  <a:pt x="217" y="177"/>
                </a:lnTo>
                <a:lnTo>
                  <a:pt x="226" y="167"/>
                </a:lnTo>
                <a:lnTo>
                  <a:pt x="235" y="161"/>
                </a:lnTo>
                <a:lnTo>
                  <a:pt x="244" y="158"/>
                </a:lnTo>
                <a:lnTo>
                  <a:pt x="244" y="158"/>
                </a:lnTo>
                <a:lnTo>
                  <a:pt x="311" y="158"/>
                </a:lnTo>
                <a:lnTo>
                  <a:pt x="323" y="162"/>
                </a:lnTo>
                <a:lnTo>
                  <a:pt x="330" y="168"/>
                </a:lnTo>
                <a:lnTo>
                  <a:pt x="334" y="178"/>
                </a:lnTo>
                <a:close/>
                <a:moveTo>
                  <a:pt x="324" y="220"/>
                </a:moveTo>
                <a:lnTo>
                  <a:pt x="319" y="220"/>
                </a:lnTo>
                <a:lnTo>
                  <a:pt x="307" y="220"/>
                </a:lnTo>
                <a:lnTo>
                  <a:pt x="289" y="220"/>
                </a:lnTo>
                <a:lnTo>
                  <a:pt x="267" y="220"/>
                </a:lnTo>
                <a:lnTo>
                  <a:pt x="241" y="220"/>
                </a:lnTo>
                <a:lnTo>
                  <a:pt x="212" y="220"/>
                </a:lnTo>
                <a:lnTo>
                  <a:pt x="182" y="220"/>
                </a:lnTo>
                <a:lnTo>
                  <a:pt x="152" y="220"/>
                </a:lnTo>
                <a:lnTo>
                  <a:pt x="68" y="220"/>
                </a:lnTo>
                <a:lnTo>
                  <a:pt x="47" y="220"/>
                </a:lnTo>
                <a:lnTo>
                  <a:pt x="29" y="220"/>
                </a:lnTo>
                <a:lnTo>
                  <a:pt x="13" y="220"/>
                </a:lnTo>
                <a:lnTo>
                  <a:pt x="12" y="221"/>
                </a:lnTo>
                <a:lnTo>
                  <a:pt x="10" y="221"/>
                </a:lnTo>
                <a:lnTo>
                  <a:pt x="8" y="222"/>
                </a:lnTo>
                <a:lnTo>
                  <a:pt x="5" y="223"/>
                </a:lnTo>
                <a:lnTo>
                  <a:pt x="4" y="225"/>
                </a:lnTo>
                <a:lnTo>
                  <a:pt x="4" y="227"/>
                </a:lnTo>
                <a:lnTo>
                  <a:pt x="4" y="231"/>
                </a:lnTo>
                <a:lnTo>
                  <a:pt x="9" y="244"/>
                </a:lnTo>
                <a:lnTo>
                  <a:pt x="16" y="256"/>
                </a:lnTo>
                <a:lnTo>
                  <a:pt x="26" y="265"/>
                </a:lnTo>
                <a:lnTo>
                  <a:pt x="37" y="272"/>
                </a:lnTo>
                <a:lnTo>
                  <a:pt x="52" y="274"/>
                </a:lnTo>
                <a:lnTo>
                  <a:pt x="286" y="274"/>
                </a:lnTo>
                <a:lnTo>
                  <a:pt x="300" y="272"/>
                </a:lnTo>
                <a:lnTo>
                  <a:pt x="313" y="265"/>
                </a:lnTo>
                <a:lnTo>
                  <a:pt x="322" y="256"/>
                </a:lnTo>
                <a:lnTo>
                  <a:pt x="328" y="244"/>
                </a:lnTo>
                <a:lnTo>
                  <a:pt x="334" y="230"/>
                </a:lnTo>
                <a:lnTo>
                  <a:pt x="334" y="227"/>
                </a:lnTo>
                <a:lnTo>
                  <a:pt x="334" y="224"/>
                </a:lnTo>
                <a:lnTo>
                  <a:pt x="333" y="223"/>
                </a:lnTo>
                <a:lnTo>
                  <a:pt x="330" y="221"/>
                </a:lnTo>
                <a:lnTo>
                  <a:pt x="327" y="221"/>
                </a:lnTo>
                <a:lnTo>
                  <a:pt x="324" y="220"/>
                </a:lnTo>
                <a:close/>
                <a:moveTo>
                  <a:pt x="328" y="82"/>
                </a:moveTo>
                <a:lnTo>
                  <a:pt x="328" y="86"/>
                </a:lnTo>
                <a:lnTo>
                  <a:pt x="327" y="90"/>
                </a:lnTo>
                <a:lnTo>
                  <a:pt x="325" y="93"/>
                </a:lnTo>
                <a:lnTo>
                  <a:pt x="324" y="95"/>
                </a:lnTo>
                <a:lnTo>
                  <a:pt x="322" y="96"/>
                </a:lnTo>
                <a:lnTo>
                  <a:pt x="319" y="97"/>
                </a:lnTo>
                <a:lnTo>
                  <a:pt x="317" y="97"/>
                </a:lnTo>
                <a:lnTo>
                  <a:pt x="311" y="97"/>
                </a:lnTo>
                <a:lnTo>
                  <a:pt x="299" y="97"/>
                </a:lnTo>
                <a:lnTo>
                  <a:pt x="280" y="97"/>
                </a:lnTo>
                <a:lnTo>
                  <a:pt x="256" y="97"/>
                </a:lnTo>
                <a:lnTo>
                  <a:pt x="228" y="97"/>
                </a:lnTo>
                <a:lnTo>
                  <a:pt x="198" y="97"/>
                </a:lnTo>
                <a:lnTo>
                  <a:pt x="135" y="97"/>
                </a:lnTo>
                <a:lnTo>
                  <a:pt x="103" y="97"/>
                </a:lnTo>
                <a:lnTo>
                  <a:pt x="76" y="97"/>
                </a:lnTo>
                <a:lnTo>
                  <a:pt x="51" y="97"/>
                </a:lnTo>
                <a:lnTo>
                  <a:pt x="12" y="97"/>
                </a:lnTo>
                <a:lnTo>
                  <a:pt x="9" y="97"/>
                </a:lnTo>
                <a:lnTo>
                  <a:pt x="5" y="97"/>
                </a:lnTo>
                <a:lnTo>
                  <a:pt x="3" y="95"/>
                </a:lnTo>
                <a:lnTo>
                  <a:pt x="1" y="94"/>
                </a:lnTo>
                <a:lnTo>
                  <a:pt x="0" y="90"/>
                </a:lnTo>
                <a:lnTo>
                  <a:pt x="0" y="88"/>
                </a:lnTo>
                <a:lnTo>
                  <a:pt x="1" y="84"/>
                </a:lnTo>
                <a:lnTo>
                  <a:pt x="3" y="68"/>
                </a:lnTo>
                <a:lnTo>
                  <a:pt x="12" y="54"/>
                </a:lnTo>
                <a:lnTo>
                  <a:pt x="26" y="40"/>
                </a:lnTo>
                <a:lnTo>
                  <a:pt x="43" y="29"/>
                </a:lnTo>
                <a:lnTo>
                  <a:pt x="63" y="19"/>
                </a:lnTo>
                <a:lnTo>
                  <a:pt x="87" y="10"/>
                </a:lnTo>
                <a:lnTo>
                  <a:pt x="112" y="5"/>
                </a:lnTo>
                <a:lnTo>
                  <a:pt x="138" y="1"/>
                </a:lnTo>
                <a:lnTo>
                  <a:pt x="165" y="0"/>
                </a:lnTo>
                <a:lnTo>
                  <a:pt x="195" y="1"/>
                </a:lnTo>
                <a:lnTo>
                  <a:pt x="224" y="6"/>
                </a:lnTo>
                <a:lnTo>
                  <a:pt x="251" y="14"/>
                </a:lnTo>
                <a:lnTo>
                  <a:pt x="276" y="24"/>
                </a:lnTo>
                <a:lnTo>
                  <a:pt x="297" y="36"/>
                </a:lnTo>
                <a:lnTo>
                  <a:pt x="314" y="49"/>
                </a:lnTo>
                <a:lnTo>
                  <a:pt x="325" y="65"/>
                </a:lnTo>
                <a:lnTo>
                  <a:pt x="328" y="82"/>
                </a:lnTo>
                <a:close/>
                <a:moveTo>
                  <a:pt x="121" y="65"/>
                </a:moveTo>
                <a:lnTo>
                  <a:pt x="120" y="62"/>
                </a:lnTo>
                <a:lnTo>
                  <a:pt x="118" y="59"/>
                </a:lnTo>
                <a:lnTo>
                  <a:pt x="115" y="57"/>
                </a:lnTo>
                <a:lnTo>
                  <a:pt x="111" y="57"/>
                </a:lnTo>
                <a:lnTo>
                  <a:pt x="108" y="58"/>
                </a:lnTo>
                <a:lnTo>
                  <a:pt x="105" y="60"/>
                </a:lnTo>
                <a:lnTo>
                  <a:pt x="103" y="64"/>
                </a:lnTo>
                <a:lnTo>
                  <a:pt x="103" y="68"/>
                </a:lnTo>
                <a:lnTo>
                  <a:pt x="103" y="72"/>
                </a:lnTo>
                <a:lnTo>
                  <a:pt x="106" y="74"/>
                </a:lnTo>
                <a:lnTo>
                  <a:pt x="109" y="75"/>
                </a:lnTo>
                <a:lnTo>
                  <a:pt x="112" y="76"/>
                </a:lnTo>
                <a:lnTo>
                  <a:pt x="113" y="76"/>
                </a:lnTo>
                <a:lnTo>
                  <a:pt x="117" y="75"/>
                </a:lnTo>
                <a:lnTo>
                  <a:pt x="119" y="73"/>
                </a:lnTo>
                <a:lnTo>
                  <a:pt x="121" y="69"/>
                </a:lnTo>
                <a:lnTo>
                  <a:pt x="121" y="65"/>
                </a:lnTo>
                <a:close/>
                <a:moveTo>
                  <a:pt x="148" y="30"/>
                </a:moveTo>
                <a:lnTo>
                  <a:pt x="147" y="27"/>
                </a:lnTo>
                <a:lnTo>
                  <a:pt x="145" y="24"/>
                </a:lnTo>
                <a:lnTo>
                  <a:pt x="141" y="23"/>
                </a:lnTo>
                <a:lnTo>
                  <a:pt x="138" y="23"/>
                </a:lnTo>
                <a:lnTo>
                  <a:pt x="135" y="24"/>
                </a:lnTo>
                <a:lnTo>
                  <a:pt x="131" y="26"/>
                </a:lnTo>
                <a:lnTo>
                  <a:pt x="130" y="29"/>
                </a:lnTo>
                <a:lnTo>
                  <a:pt x="130" y="33"/>
                </a:lnTo>
                <a:lnTo>
                  <a:pt x="131" y="36"/>
                </a:lnTo>
                <a:lnTo>
                  <a:pt x="132" y="38"/>
                </a:lnTo>
                <a:lnTo>
                  <a:pt x="136" y="40"/>
                </a:lnTo>
                <a:lnTo>
                  <a:pt x="139" y="40"/>
                </a:lnTo>
                <a:lnTo>
                  <a:pt x="140" y="40"/>
                </a:lnTo>
                <a:lnTo>
                  <a:pt x="143" y="39"/>
                </a:lnTo>
                <a:lnTo>
                  <a:pt x="146" y="37"/>
                </a:lnTo>
                <a:lnTo>
                  <a:pt x="148" y="34"/>
                </a:lnTo>
                <a:lnTo>
                  <a:pt x="148" y="30"/>
                </a:lnTo>
                <a:close/>
                <a:moveTo>
                  <a:pt x="171" y="65"/>
                </a:moveTo>
                <a:lnTo>
                  <a:pt x="169" y="62"/>
                </a:lnTo>
                <a:lnTo>
                  <a:pt x="167" y="59"/>
                </a:lnTo>
                <a:lnTo>
                  <a:pt x="165" y="57"/>
                </a:lnTo>
                <a:lnTo>
                  <a:pt x="160" y="57"/>
                </a:lnTo>
                <a:lnTo>
                  <a:pt x="157" y="58"/>
                </a:lnTo>
                <a:lnTo>
                  <a:pt x="155" y="60"/>
                </a:lnTo>
                <a:lnTo>
                  <a:pt x="152" y="64"/>
                </a:lnTo>
                <a:lnTo>
                  <a:pt x="152" y="68"/>
                </a:lnTo>
                <a:lnTo>
                  <a:pt x="153" y="72"/>
                </a:lnTo>
                <a:lnTo>
                  <a:pt x="156" y="74"/>
                </a:lnTo>
                <a:lnTo>
                  <a:pt x="158" y="75"/>
                </a:lnTo>
                <a:lnTo>
                  <a:pt x="161" y="76"/>
                </a:lnTo>
                <a:lnTo>
                  <a:pt x="163" y="76"/>
                </a:lnTo>
                <a:lnTo>
                  <a:pt x="167" y="75"/>
                </a:lnTo>
                <a:lnTo>
                  <a:pt x="169" y="73"/>
                </a:lnTo>
                <a:lnTo>
                  <a:pt x="170" y="69"/>
                </a:lnTo>
                <a:lnTo>
                  <a:pt x="171" y="65"/>
                </a:lnTo>
                <a:close/>
                <a:moveTo>
                  <a:pt x="194" y="30"/>
                </a:moveTo>
                <a:lnTo>
                  <a:pt x="192" y="27"/>
                </a:lnTo>
                <a:lnTo>
                  <a:pt x="190" y="24"/>
                </a:lnTo>
                <a:lnTo>
                  <a:pt x="187" y="23"/>
                </a:lnTo>
                <a:lnTo>
                  <a:pt x="184" y="23"/>
                </a:lnTo>
                <a:lnTo>
                  <a:pt x="180" y="24"/>
                </a:lnTo>
                <a:lnTo>
                  <a:pt x="177" y="26"/>
                </a:lnTo>
                <a:lnTo>
                  <a:pt x="176" y="29"/>
                </a:lnTo>
                <a:lnTo>
                  <a:pt x="176" y="33"/>
                </a:lnTo>
                <a:lnTo>
                  <a:pt x="177" y="36"/>
                </a:lnTo>
                <a:lnTo>
                  <a:pt x="178" y="38"/>
                </a:lnTo>
                <a:lnTo>
                  <a:pt x="181" y="40"/>
                </a:lnTo>
                <a:lnTo>
                  <a:pt x="185" y="40"/>
                </a:lnTo>
                <a:lnTo>
                  <a:pt x="186" y="40"/>
                </a:lnTo>
                <a:lnTo>
                  <a:pt x="189" y="39"/>
                </a:lnTo>
                <a:lnTo>
                  <a:pt x="191" y="37"/>
                </a:lnTo>
                <a:lnTo>
                  <a:pt x="194" y="34"/>
                </a:lnTo>
                <a:lnTo>
                  <a:pt x="194" y="30"/>
                </a:lnTo>
                <a:close/>
                <a:moveTo>
                  <a:pt x="220" y="65"/>
                </a:moveTo>
                <a:lnTo>
                  <a:pt x="219" y="62"/>
                </a:lnTo>
                <a:lnTo>
                  <a:pt x="217" y="59"/>
                </a:lnTo>
                <a:lnTo>
                  <a:pt x="214" y="57"/>
                </a:lnTo>
                <a:lnTo>
                  <a:pt x="210" y="57"/>
                </a:lnTo>
                <a:lnTo>
                  <a:pt x="207" y="58"/>
                </a:lnTo>
                <a:lnTo>
                  <a:pt x="204" y="60"/>
                </a:lnTo>
                <a:lnTo>
                  <a:pt x="202" y="64"/>
                </a:lnTo>
                <a:lnTo>
                  <a:pt x="202" y="68"/>
                </a:lnTo>
                <a:lnTo>
                  <a:pt x="204" y="72"/>
                </a:lnTo>
                <a:lnTo>
                  <a:pt x="206" y="74"/>
                </a:lnTo>
                <a:lnTo>
                  <a:pt x="208" y="75"/>
                </a:lnTo>
                <a:lnTo>
                  <a:pt x="211" y="76"/>
                </a:lnTo>
                <a:lnTo>
                  <a:pt x="212" y="76"/>
                </a:lnTo>
                <a:lnTo>
                  <a:pt x="216" y="75"/>
                </a:lnTo>
                <a:lnTo>
                  <a:pt x="219" y="73"/>
                </a:lnTo>
                <a:lnTo>
                  <a:pt x="220" y="69"/>
                </a:lnTo>
                <a:lnTo>
                  <a:pt x="220" y="65"/>
                </a:lnTo>
                <a:close/>
                <a:moveTo>
                  <a:pt x="333" y="127"/>
                </a:moveTo>
                <a:lnTo>
                  <a:pt x="333" y="124"/>
                </a:lnTo>
                <a:lnTo>
                  <a:pt x="330" y="121"/>
                </a:lnTo>
                <a:lnTo>
                  <a:pt x="328" y="118"/>
                </a:lnTo>
                <a:lnTo>
                  <a:pt x="325" y="116"/>
                </a:lnTo>
                <a:lnTo>
                  <a:pt x="322" y="116"/>
                </a:lnTo>
                <a:lnTo>
                  <a:pt x="13" y="116"/>
                </a:lnTo>
                <a:lnTo>
                  <a:pt x="10" y="116"/>
                </a:lnTo>
                <a:lnTo>
                  <a:pt x="7" y="118"/>
                </a:lnTo>
                <a:lnTo>
                  <a:pt x="4" y="121"/>
                </a:lnTo>
                <a:lnTo>
                  <a:pt x="3" y="124"/>
                </a:lnTo>
                <a:lnTo>
                  <a:pt x="2" y="127"/>
                </a:lnTo>
                <a:lnTo>
                  <a:pt x="3" y="131"/>
                </a:lnTo>
                <a:lnTo>
                  <a:pt x="4" y="134"/>
                </a:lnTo>
                <a:lnTo>
                  <a:pt x="7" y="136"/>
                </a:lnTo>
                <a:lnTo>
                  <a:pt x="10" y="137"/>
                </a:lnTo>
                <a:lnTo>
                  <a:pt x="13" y="138"/>
                </a:lnTo>
                <a:lnTo>
                  <a:pt x="322" y="138"/>
                </a:lnTo>
                <a:lnTo>
                  <a:pt x="325" y="137"/>
                </a:lnTo>
                <a:lnTo>
                  <a:pt x="328" y="136"/>
                </a:lnTo>
                <a:lnTo>
                  <a:pt x="330" y="134"/>
                </a:lnTo>
                <a:lnTo>
                  <a:pt x="333" y="131"/>
                </a:lnTo>
                <a:lnTo>
                  <a:pt x="333" y="127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90900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536B415-1E79-465F-8D3D-2D844F635BB1}"/>
              </a:ext>
            </a:extLst>
          </p:cNvPr>
          <p:cNvSpPr/>
          <p:nvPr/>
        </p:nvSpPr>
        <p:spPr>
          <a:xfrm>
            <a:off x="250825" y="1628775"/>
            <a:ext cx="3889127" cy="3023740"/>
          </a:xfrm>
          <a:custGeom>
            <a:avLst/>
            <a:gdLst>
              <a:gd name="connsiteX0" fmla="*/ 0 w 3889127"/>
              <a:gd name="connsiteY0" fmla="*/ 0 h 2160886"/>
              <a:gd name="connsiteX1" fmla="*/ 144711 w 3889127"/>
              <a:gd name="connsiteY1" fmla="*/ 0 h 2160886"/>
              <a:gd name="connsiteX2" fmla="*/ 144711 w 3889127"/>
              <a:gd name="connsiteY2" fmla="*/ 360362 h 2160886"/>
              <a:gd name="connsiteX3" fmla="*/ 3673103 w 3889127"/>
              <a:gd name="connsiteY3" fmla="*/ 360362 h 2160886"/>
              <a:gd name="connsiteX4" fmla="*/ 3673103 w 3889127"/>
              <a:gd name="connsiteY4" fmla="*/ 0 h 2160886"/>
              <a:gd name="connsiteX5" fmla="*/ 3889127 w 3889127"/>
              <a:gd name="connsiteY5" fmla="*/ 0 h 2160886"/>
              <a:gd name="connsiteX6" fmla="*/ 3889127 w 3889127"/>
              <a:gd name="connsiteY6" fmla="*/ 2160886 h 2160886"/>
              <a:gd name="connsiteX7" fmla="*/ 0 w 3889127"/>
              <a:gd name="connsiteY7" fmla="*/ 2160886 h 2160886"/>
              <a:gd name="connsiteX0" fmla="*/ 144711 w 3889127"/>
              <a:gd name="connsiteY0" fmla="*/ 360362 h 2160886"/>
              <a:gd name="connsiteX1" fmla="*/ 3673103 w 3889127"/>
              <a:gd name="connsiteY1" fmla="*/ 360362 h 2160886"/>
              <a:gd name="connsiteX2" fmla="*/ 3673103 w 3889127"/>
              <a:gd name="connsiteY2" fmla="*/ 0 h 2160886"/>
              <a:gd name="connsiteX3" fmla="*/ 3889127 w 3889127"/>
              <a:gd name="connsiteY3" fmla="*/ 0 h 2160886"/>
              <a:gd name="connsiteX4" fmla="*/ 3889127 w 3889127"/>
              <a:gd name="connsiteY4" fmla="*/ 2160886 h 2160886"/>
              <a:gd name="connsiteX5" fmla="*/ 0 w 3889127"/>
              <a:gd name="connsiteY5" fmla="*/ 2160886 h 2160886"/>
              <a:gd name="connsiteX6" fmla="*/ 0 w 3889127"/>
              <a:gd name="connsiteY6" fmla="*/ 0 h 2160886"/>
              <a:gd name="connsiteX7" fmla="*/ 144711 w 3889127"/>
              <a:gd name="connsiteY7" fmla="*/ 0 h 2160886"/>
              <a:gd name="connsiteX8" fmla="*/ 236151 w 3889127"/>
              <a:gd name="connsiteY8" fmla="*/ 451802 h 2160886"/>
              <a:gd name="connsiteX0" fmla="*/ 144711 w 3889127"/>
              <a:gd name="connsiteY0" fmla="*/ 360362 h 2160886"/>
              <a:gd name="connsiteX1" fmla="*/ 3673103 w 3889127"/>
              <a:gd name="connsiteY1" fmla="*/ 360362 h 2160886"/>
              <a:gd name="connsiteX2" fmla="*/ 3673103 w 3889127"/>
              <a:gd name="connsiteY2" fmla="*/ 0 h 2160886"/>
              <a:gd name="connsiteX3" fmla="*/ 3889127 w 3889127"/>
              <a:gd name="connsiteY3" fmla="*/ 0 h 2160886"/>
              <a:gd name="connsiteX4" fmla="*/ 3889127 w 3889127"/>
              <a:gd name="connsiteY4" fmla="*/ 2160886 h 2160886"/>
              <a:gd name="connsiteX5" fmla="*/ 0 w 3889127"/>
              <a:gd name="connsiteY5" fmla="*/ 2160886 h 2160886"/>
              <a:gd name="connsiteX6" fmla="*/ 0 w 3889127"/>
              <a:gd name="connsiteY6" fmla="*/ 0 h 2160886"/>
              <a:gd name="connsiteX7" fmla="*/ 144711 w 3889127"/>
              <a:gd name="connsiteY7" fmla="*/ 0 h 2160886"/>
              <a:gd name="connsiteX0" fmla="*/ 3673103 w 3889127"/>
              <a:gd name="connsiteY0" fmla="*/ 360362 h 2160886"/>
              <a:gd name="connsiteX1" fmla="*/ 3673103 w 3889127"/>
              <a:gd name="connsiteY1" fmla="*/ 0 h 2160886"/>
              <a:gd name="connsiteX2" fmla="*/ 3889127 w 3889127"/>
              <a:gd name="connsiteY2" fmla="*/ 0 h 2160886"/>
              <a:gd name="connsiteX3" fmla="*/ 3889127 w 3889127"/>
              <a:gd name="connsiteY3" fmla="*/ 2160886 h 2160886"/>
              <a:gd name="connsiteX4" fmla="*/ 0 w 3889127"/>
              <a:gd name="connsiteY4" fmla="*/ 2160886 h 2160886"/>
              <a:gd name="connsiteX5" fmla="*/ 0 w 3889127"/>
              <a:gd name="connsiteY5" fmla="*/ 0 h 2160886"/>
              <a:gd name="connsiteX6" fmla="*/ 144711 w 3889127"/>
              <a:gd name="connsiteY6" fmla="*/ 0 h 2160886"/>
              <a:gd name="connsiteX0" fmla="*/ 3673103 w 3889127"/>
              <a:gd name="connsiteY0" fmla="*/ 0 h 2160886"/>
              <a:gd name="connsiteX1" fmla="*/ 3889127 w 3889127"/>
              <a:gd name="connsiteY1" fmla="*/ 0 h 2160886"/>
              <a:gd name="connsiteX2" fmla="*/ 3889127 w 3889127"/>
              <a:gd name="connsiteY2" fmla="*/ 2160886 h 2160886"/>
              <a:gd name="connsiteX3" fmla="*/ 0 w 3889127"/>
              <a:gd name="connsiteY3" fmla="*/ 2160886 h 2160886"/>
              <a:gd name="connsiteX4" fmla="*/ 0 w 3889127"/>
              <a:gd name="connsiteY4" fmla="*/ 0 h 2160886"/>
              <a:gd name="connsiteX5" fmla="*/ 144711 w 3889127"/>
              <a:gd name="connsiteY5" fmla="*/ 0 h 2160886"/>
              <a:gd name="connsiteX0" fmla="*/ 3889127 w 3889127"/>
              <a:gd name="connsiteY0" fmla="*/ 0 h 2160886"/>
              <a:gd name="connsiteX1" fmla="*/ 3889127 w 3889127"/>
              <a:gd name="connsiteY1" fmla="*/ 2160886 h 2160886"/>
              <a:gd name="connsiteX2" fmla="*/ 0 w 3889127"/>
              <a:gd name="connsiteY2" fmla="*/ 2160886 h 2160886"/>
              <a:gd name="connsiteX3" fmla="*/ 0 w 3889127"/>
              <a:gd name="connsiteY3" fmla="*/ 0 h 2160886"/>
              <a:gd name="connsiteX4" fmla="*/ 144711 w 3889127"/>
              <a:gd name="connsiteY4" fmla="*/ 0 h 2160886"/>
              <a:gd name="connsiteX0" fmla="*/ 3889127 w 3889127"/>
              <a:gd name="connsiteY0" fmla="*/ 2160886 h 2160886"/>
              <a:gd name="connsiteX1" fmla="*/ 0 w 3889127"/>
              <a:gd name="connsiteY1" fmla="*/ 2160886 h 2160886"/>
              <a:gd name="connsiteX2" fmla="*/ 0 w 3889127"/>
              <a:gd name="connsiteY2" fmla="*/ 0 h 2160886"/>
              <a:gd name="connsiteX3" fmla="*/ 144711 w 3889127"/>
              <a:gd name="connsiteY3" fmla="*/ 0 h 2160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9127" h="2160886">
                <a:moveTo>
                  <a:pt x="3889127" y="2160886"/>
                </a:moveTo>
                <a:lnTo>
                  <a:pt x="0" y="2160886"/>
                </a:lnTo>
                <a:lnTo>
                  <a:pt x="0" y="0"/>
                </a:lnTo>
                <a:lnTo>
                  <a:pt x="144711" y="0"/>
                </a:lnTo>
              </a:path>
            </a:pathLst>
          </a:cu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32000" tIns="432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46050" indent="-14605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schemeClr val="tx2"/>
                </a:solidFill>
              </a:rPr>
              <a:t>Narrow the Gap between</a:t>
            </a:r>
            <a:br>
              <a:rPr lang="en-ZA" sz="1200" dirty="0">
                <a:solidFill>
                  <a:schemeClr val="tx2"/>
                </a:solidFill>
              </a:rPr>
            </a:br>
            <a:r>
              <a:rPr lang="en-ZA" sz="1200" dirty="0">
                <a:solidFill>
                  <a:schemeClr val="tx2"/>
                </a:solidFill>
              </a:rPr>
              <a:t>traded share price and </a:t>
            </a:r>
            <a:r>
              <a:rPr lang="en-ZA" sz="1200" dirty="0" err="1">
                <a:solidFill>
                  <a:schemeClr val="tx2"/>
                </a:solidFill>
              </a:rPr>
              <a:t>iNAV</a:t>
            </a:r>
            <a:endParaRPr lang="en-ZA" sz="1200" dirty="0">
              <a:solidFill>
                <a:schemeClr val="tx2"/>
              </a:solidFill>
            </a:endParaRPr>
          </a:p>
          <a:p>
            <a:pPr marL="146050" indent="-14605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schemeClr val="tx2"/>
                </a:solidFill>
              </a:rPr>
              <a:t>Dividend active</a:t>
            </a:r>
          </a:p>
          <a:p>
            <a:pPr marL="146050" indent="-14605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schemeClr val="tx2"/>
                </a:solidFill>
              </a:rPr>
              <a:t>Efficient capital allocation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6CBBBF-B978-4B25-88A3-BA5CD193E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Strategy</a:t>
            </a:r>
            <a:endParaRPr lang="en-ZA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CE8D43B-8C5D-42E8-82B9-4DC6AC8D248A}"/>
              </a:ext>
            </a:extLst>
          </p:cNvPr>
          <p:cNvSpPr/>
          <p:nvPr/>
        </p:nvSpPr>
        <p:spPr>
          <a:xfrm>
            <a:off x="395982" y="1340892"/>
            <a:ext cx="575618" cy="57561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20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ZA" sz="1600" dirty="0">
                <a:solidFill>
                  <a:schemeClr val="accent1"/>
                </a:solidFill>
              </a:rPr>
              <a:t>OBJECTIVES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BBFD70-76C7-4A46-A51F-2E85FE622F84}"/>
              </a:ext>
            </a:extLst>
          </p:cNvPr>
          <p:cNvGrpSpPr/>
          <p:nvPr/>
        </p:nvGrpSpPr>
        <p:grpSpPr>
          <a:xfrm>
            <a:off x="495756" y="1427157"/>
            <a:ext cx="404780" cy="390778"/>
            <a:chOff x="-2284413" y="1179513"/>
            <a:chExt cx="1055688" cy="1019175"/>
          </a:xfrm>
          <a:solidFill>
            <a:schemeClr val="accent2"/>
          </a:solidFill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0B0D040-3304-4C6C-910D-D1BAED018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4413" y="1214438"/>
              <a:ext cx="971550" cy="984250"/>
            </a:xfrm>
            <a:custGeom>
              <a:avLst/>
              <a:gdLst>
                <a:gd name="T0" fmla="*/ 1821 w 1821"/>
                <a:gd name="T1" fmla="*/ 921 h 1842"/>
                <a:gd name="T2" fmla="*/ 910 w 1821"/>
                <a:gd name="T3" fmla="*/ 1842 h 1842"/>
                <a:gd name="T4" fmla="*/ 0 w 1821"/>
                <a:gd name="T5" fmla="*/ 921 h 1842"/>
                <a:gd name="T6" fmla="*/ 910 w 1821"/>
                <a:gd name="T7" fmla="*/ 0 h 1842"/>
                <a:gd name="T8" fmla="*/ 1511 w 1821"/>
                <a:gd name="T9" fmla="*/ 230 h 1842"/>
                <a:gd name="T10" fmla="*/ 1407 w 1821"/>
                <a:gd name="T11" fmla="*/ 324 h 1842"/>
                <a:gd name="T12" fmla="*/ 910 w 1821"/>
                <a:gd name="T13" fmla="*/ 141 h 1842"/>
                <a:gd name="T14" fmla="*/ 139 w 1821"/>
                <a:gd name="T15" fmla="*/ 921 h 1842"/>
                <a:gd name="T16" fmla="*/ 910 w 1821"/>
                <a:gd name="T17" fmla="*/ 1701 h 1842"/>
                <a:gd name="T18" fmla="*/ 1682 w 1821"/>
                <a:gd name="T19" fmla="*/ 921 h 1842"/>
                <a:gd name="T20" fmla="*/ 1554 w 1821"/>
                <a:gd name="T21" fmla="*/ 492 h 1842"/>
                <a:gd name="T22" fmla="*/ 1659 w 1821"/>
                <a:gd name="T23" fmla="*/ 398 h 1842"/>
                <a:gd name="T24" fmla="*/ 1821 w 1821"/>
                <a:gd name="T25" fmla="*/ 921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1" h="1842">
                  <a:moveTo>
                    <a:pt x="1821" y="921"/>
                  </a:moveTo>
                  <a:cubicBezTo>
                    <a:pt x="1821" y="1429"/>
                    <a:pt x="1412" y="1842"/>
                    <a:pt x="910" y="1842"/>
                  </a:cubicBezTo>
                  <a:cubicBezTo>
                    <a:pt x="408" y="1842"/>
                    <a:pt x="0" y="1429"/>
                    <a:pt x="0" y="921"/>
                  </a:cubicBezTo>
                  <a:cubicBezTo>
                    <a:pt x="0" y="414"/>
                    <a:pt x="408" y="0"/>
                    <a:pt x="910" y="0"/>
                  </a:cubicBezTo>
                  <a:cubicBezTo>
                    <a:pt x="1140" y="0"/>
                    <a:pt x="1351" y="87"/>
                    <a:pt x="1511" y="230"/>
                  </a:cubicBezTo>
                  <a:lnTo>
                    <a:pt x="1407" y="324"/>
                  </a:lnTo>
                  <a:cubicBezTo>
                    <a:pt x="1272" y="210"/>
                    <a:pt x="1099" y="141"/>
                    <a:pt x="910" y="141"/>
                  </a:cubicBezTo>
                  <a:cubicBezTo>
                    <a:pt x="485" y="141"/>
                    <a:pt x="139" y="491"/>
                    <a:pt x="139" y="921"/>
                  </a:cubicBezTo>
                  <a:cubicBezTo>
                    <a:pt x="139" y="1351"/>
                    <a:pt x="485" y="1701"/>
                    <a:pt x="910" y="1701"/>
                  </a:cubicBezTo>
                  <a:cubicBezTo>
                    <a:pt x="1336" y="1701"/>
                    <a:pt x="1682" y="1351"/>
                    <a:pt x="1682" y="921"/>
                  </a:cubicBezTo>
                  <a:cubicBezTo>
                    <a:pt x="1682" y="763"/>
                    <a:pt x="1635" y="615"/>
                    <a:pt x="1554" y="492"/>
                  </a:cubicBezTo>
                  <a:lnTo>
                    <a:pt x="1659" y="398"/>
                  </a:lnTo>
                  <a:cubicBezTo>
                    <a:pt x="1761" y="547"/>
                    <a:pt x="1821" y="727"/>
                    <a:pt x="1821" y="9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9E7D1A71-34FB-42B4-A90C-B1CA771C8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1700" y="1328738"/>
              <a:ext cx="746125" cy="755650"/>
            </a:xfrm>
            <a:custGeom>
              <a:avLst/>
              <a:gdLst>
                <a:gd name="T0" fmla="*/ 1399 w 1399"/>
                <a:gd name="T1" fmla="*/ 708 h 1416"/>
                <a:gd name="T2" fmla="*/ 699 w 1399"/>
                <a:gd name="T3" fmla="*/ 1416 h 1416"/>
                <a:gd name="T4" fmla="*/ 0 w 1399"/>
                <a:gd name="T5" fmla="*/ 708 h 1416"/>
                <a:gd name="T6" fmla="*/ 699 w 1399"/>
                <a:gd name="T7" fmla="*/ 0 h 1416"/>
                <a:gd name="T8" fmla="*/ 1141 w 1399"/>
                <a:gd name="T9" fmla="*/ 160 h 1416"/>
                <a:gd name="T10" fmla="*/ 1036 w 1399"/>
                <a:gd name="T11" fmla="*/ 255 h 1416"/>
                <a:gd name="T12" fmla="*/ 699 w 1399"/>
                <a:gd name="T13" fmla="*/ 141 h 1416"/>
                <a:gd name="T14" fmla="*/ 138 w 1399"/>
                <a:gd name="T15" fmla="*/ 708 h 1416"/>
                <a:gd name="T16" fmla="*/ 699 w 1399"/>
                <a:gd name="T17" fmla="*/ 1276 h 1416"/>
                <a:gd name="T18" fmla="*/ 1261 w 1399"/>
                <a:gd name="T19" fmla="*/ 708 h 1416"/>
                <a:gd name="T20" fmla="*/ 1184 w 1399"/>
                <a:gd name="T21" fmla="*/ 423 h 1416"/>
                <a:gd name="T22" fmla="*/ 1289 w 1399"/>
                <a:gd name="T23" fmla="*/ 328 h 1416"/>
                <a:gd name="T24" fmla="*/ 1399 w 1399"/>
                <a:gd name="T25" fmla="*/ 708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9" h="1416">
                  <a:moveTo>
                    <a:pt x="1399" y="708"/>
                  </a:moveTo>
                  <a:cubicBezTo>
                    <a:pt x="1399" y="1099"/>
                    <a:pt x="1085" y="1416"/>
                    <a:pt x="699" y="1416"/>
                  </a:cubicBezTo>
                  <a:cubicBezTo>
                    <a:pt x="313" y="1416"/>
                    <a:pt x="0" y="1099"/>
                    <a:pt x="0" y="708"/>
                  </a:cubicBezTo>
                  <a:cubicBezTo>
                    <a:pt x="0" y="318"/>
                    <a:pt x="313" y="0"/>
                    <a:pt x="699" y="0"/>
                  </a:cubicBezTo>
                  <a:cubicBezTo>
                    <a:pt x="867" y="0"/>
                    <a:pt x="1021" y="60"/>
                    <a:pt x="1141" y="160"/>
                  </a:cubicBezTo>
                  <a:lnTo>
                    <a:pt x="1036" y="255"/>
                  </a:lnTo>
                  <a:cubicBezTo>
                    <a:pt x="942" y="184"/>
                    <a:pt x="826" y="141"/>
                    <a:pt x="699" y="141"/>
                  </a:cubicBezTo>
                  <a:cubicBezTo>
                    <a:pt x="390" y="141"/>
                    <a:pt x="138" y="396"/>
                    <a:pt x="138" y="708"/>
                  </a:cubicBezTo>
                  <a:cubicBezTo>
                    <a:pt x="138" y="1021"/>
                    <a:pt x="390" y="1276"/>
                    <a:pt x="699" y="1276"/>
                  </a:cubicBezTo>
                  <a:cubicBezTo>
                    <a:pt x="1009" y="1276"/>
                    <a:pt x="1261" y="1021"/>
                    <a:pt x="1261" y="708"/>
                  </a:cubicBezTo>
                  <a:cubicBezTo>
                    <a:pt x="1261" y="604"/>
                    <a:pt x="1233" y="507"/>
                    <a:pt x="1184" y="423"/>
                  </a:cubicBezTo>
                  <a:lnTo>
                    <a:pt x="1289" y="328"/>
                  </a:lnTo>
                  <a:cubicBezTo>
                    <a:pt x="1358" y="438"/>
                    <a:pt x="1399" y="568"/>
                    <a:pt x="1399" y="7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EF47FEDD-3283-4408-AB1B-85F7FC2A7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0575" y="1441450"/>
              <a:ext cx="523875" cy="530225"/>
            </a:xfrm>
            <a:custGeom>
              <a:avLst/>
              <a:gdLst>
                <a:gd name="T0" fmla="*/ 979 w 979"/>
                <a:gd name="T1" fmla="*/ 495 h 991"/>
                <a:gd name="T2" fmla="*/ 489 w 979"/>
                <a:gd name="T3" fmla="*/ 991 h 991"/>
                <a:gd name="T4" fmla="*/ 0 w 979"/>
                <a:gd name="T5" fmla="*/ 495 h 991"/>
                <a:gd name="T6" fmla="*/ 489 w 979"/>
                <a:gd name="T7" fmla="*/ 0 h 991"/>
                <a:gd name="T8" fmla="*/ 771 w 979"/>
                <a:gd name="T9" fmla="*/ 91 h 991"/>
                <a:gd name="T10" fmla="*/ 664 w 979"/>
                <a:gd name="T11" fmla="*/ 188 h 991"/>
                <a:gd name="T12" fmla="*/ 489 w 979"/>
                <a:gd name="T13" fmla="*/ 140 h 991"/>
                <a:gd name="T14" fmla="*/ 138 w 979"/>
                <a:gd name="T15" fmla="*/ 495 h 991"/>
                <a:gd name="T16" fmla="*/ 489 w 979"/>
                <a:gd name="T17" fmla="*/ 850 h 991"/>
                <a:gd name="T18" fmla="*/ 841 w 979"/>
                <a:gd name="T19" fmla="*/ 495 h 991"/>
                <a:gd name="T20" fmla="*/ 812 w 979"/>
                <a:gd name="T21" fmla="*/ 355 h 991"/>
                <a:gd name="T22" fmla="*/ 919 w 979"/>
                <a:gd name="T23" fmla="*/ 258 h 991"/>
                <a:gd name="T24" fmla="*/ 979 w 979"/>
                <a:gd name="T25" fmla="*/ 495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9" h="991">
                  <a:moveTo>
                    <a:pt x="979" y="495"/>
                  </a:moveTo>
                  <a:cubicBezTo>
                    <a:pt x="979" y="768"/>
                    <a:pt x="759" y="991"/>
                    <a:pt x="489" y="991"/>
                  </a:cubicBezTo>
                  <a:cubicBezTo>
                    <a:pt x="219" y="991"/>
                    <a:pt x="0" y="768"/>
                    <a:pt x="0" y="495"/>
                  </a:cubicBezTo>
                  <a:cubicBezTo>
                    <a:pt x="0" y="222"/>
                    <a:pt x="219" y="0"/>
                    <a:pt x="489" y="0"/>
                  </a:cubicBezTo>
                  <a:cubicBezTo>
                    <a:pt x="594" y="0"/>
                    <a:pt x="692" y="34"/>
                    <a:pt x="771" y="91"/>
                  </a:cubicBezTo>
                  <a:lnTo>
                    <a:pt x="664" y="188"/>
                  </a:lnTo>
                  <a:cubicBezTo>
                    <a:pt x="612" y="158"/>
                    <a:pt x="553" y="140"/>
                    <a:pt x="489" y="140"/>
                  </a:cubicBezTo>
                  <a:cubicBezTo>
                    <a:pt x="296" y="140"/>
                    <a:pt x="138" y="300"/>
                    <a:pt x="138" y="495"/>
                  </a:cubicBezTo>
                  <a:cubicBezTo>
                    <a:pt x="138" y="691"/>
                    <a:pt x="296" y="850"/>
                    <a:pt x="489" y="850"/>
                  </a:cubicBezTo>
                  <a:cubicBezTo>
                    <a:pt x="683" y="850"/>
                    <a:pt x="841" y="691"/>
                    <a:pt x="841" y="495"/>
                  </a:cubicBezTo>
                  <a:cubicBezTo>
                    <a:pt x="841" y="446"/>
                    <a:pt x="830" y="398"/>
                    <a:pt x="812" y="355"/>
                  </a:cubicBezTo>
                  <a:lnTo>
                    <a:pt x="919" y="258"/>
                  </a:lnTo>
                  <a:cubicBezTo>
                    <a:pt x="958" y="329"/>
                    <a:pt x="979" y="410"/>
                    <a:pt x="979" y="4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2B0D171D-15EF-4764-B384-CAFA620DD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7863" y="1555750"/>
              <a:ext cx="298450" cy="301625"/>
            </a:xfrm>
            <a:custGeom>
              <a:avLst/>
              <a:gdLst>
                <a:gd name="T0" fmla="*/ 559 w 559"/>
                <a:gd name="T1" fmla="*/ 283 h 566"/>
                <a:gd name="T2" fmla="*/ 279 w 559"/>
                <a:gd name="T3" fmla="*/ 566 h 566"/>
                <a:gd name="T4" fmla="*/ 0 w 559"/>
                <a:gd name="T5" fmla="*/ 283 h 566"/>
                <a:gd name="T6" fmla="*/ 279 w 559"/>
                <a:gd name="T7" fmla="*/ 0 h 566"/>
                <a:gd name="T8" fmla="*/ 397 w 559"/>
                <a:gd name="T9" fmla="*/ 27 h 566"/>
                <a:gd name="T10" fmla="*/ 289 w 559"/>
                <a:gd name="T11" fmla="*/ 124 h 566"/>
                <a:gd name="T12" fmla="*/ 279 w 559"/>
                <a:gd name="T13" fmla="*/ 123 h 566"/>
                <a:gd name="T14" fmla="*/ 120 w 559"/>
                <a:gd name="T15" fmla="*/ 283 h 566"/>
                <a:gd name="T16" fmla="*/ 279 w 559"/>
                <a:gd name="T17" fmla="*/ 444 h 566"/>
                <a:gd name="T18" fmla="*/ 438 w 559"/>
                <a:gd name="T19" fmla="*/ 291 h 566"/>
                <a:gd name="T20" fmla="*/ 545 w 559"/>
                <a:gd name="T21" fmla="*/ 195 h 566"/>
                <a:gd name="T22" fmla="*/ 559 w 559"/>
                <a:gd name="T23" fmla="*/ 283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9" h="566">
                  <a:moveTo>
                    <a:pt x="559" y="283"/>
                  </a:moveTo>
                  <a:cubicBezTo>
                    <a:pt x="559" y="439"/>
                    <a:pt x="433" y="566"/>
                    <a:pt x="279" y="566"/>
                  </a:cubicBezTo>
                  <a:cubicBezTo>
                    <a:pt x="125" y="566"/>
                    <a:pt x="0" y="439"/>
                    <a:pt x="0" y="283"/>
                  </a:cubicBezTo>
                  <a:cubicBezTo>
                    <a:pt x="0" y="127"/>
                    <a:pt x="125" y="0"/>
                    <a:pt x="279" y="0"/>
                  </a:cubicBezTo>
                  <a:cubicBezTo>
                    <a:pt x="322" y="0"/>
                    <a:pt x="361" y="10"/>
                    <a:pt x="397" y="27"/>
                  </a:cubicBezTo>
                  <a:lnTo>
                    <a:pt x="289" y="124"/>
                  </a:lnTo>
                  <a:cubicBezTo>
                    <a:pt x="286" y="124"/>
                    <a:pt x="283" y="123"/>
                    <a:pt x="279" y="123"/>
                  </a:cubicBezTo>
                  <a:cubicBezTo>
                    <a:pt x="192" y="123"/>
                    <a:pt x="120" y="195"/>
                    <a:pt x="120" y="283"/>
                  </a:cubicBezTo>
                  <a:cubicBezTo>
                    <a:pt x="120" y="372"/>
                    <a:pt x="192" y="444"/>
                    <a:pt x="279" y="444"/>
                  </a:cubicBezTo>
                  <a:cubicBezTo>
                    <a:pt x="364" y="444"/>
                    <a:pt x="433" y="376"/>
                    <a:pt x="438" y="291"/>
                  </a:cubicBezTo>
                  <a:lnTo>
                    <a:pt x="545" y="195"/>
                  </a:lnTo>
                  <a:cubicBezTo>
                    <a:pt x="554" y="223"/>
                    <a:pt x="559" y="252"/>
                    <a:pt x="559" y="2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467BE77D-56E3-4BBB-AF89-6F383624A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22450" y="1179513"/>
              <a:ext cx="593725" cy="550862"/>
            </a:xfrm>
            <a:custGeom>
              <a:avLst/>
              <a:gdLst>
                <a:gd name="T0" fmla="*/ 1108 w 1111"/>
                <a:gd name="T1" fmla="*/ 226 h 1029"/>
                <a:gd name="T2" fmla="*/ 891 w 1111"/>
                <a:gd name="T3" fmla="*/ 421 h 1029"/>
                <a:gd name="T4" fmla="*/ 740 w 1111"/>
                <a:gd name="T5" fmla="*/ 412 h 1029"/>
                <a:gd name="T6" fmla="*/ 70 w 1111"/>
                <a:gd name="T7" fmla="*/ 1015 h 1029"/>
                <a:gd name="T8" fmla="*/ 15 w 1111"/>
                <a:gd name="T9" fmla="*/ 1012 h 1029"/>
                <a:gd name="T10" fmla="*/ 18 w 1111"/>
                <a:gd name="T11" fmla="*/ 955 h 1029"/>
                <a:gd name="T12" fmla="*/ 686 w 1111"/>
                <a:gd name="T13" fmla="*/ 354 h 1029"/>
                <a:gd name="T14" fmla="*/ 696 w 1111"/>
                <a:gd name="T15" fmla="*/ 196 h 1029"/>
                <a:gd name="T16" fmla="*/ 910 w 1111"/>
                <a:gd name="T17" fmla="*/ 2 h 1029"/>
                <a:gd name="T18" fmla="*/ 916 w 1111"/>
                <a:gd name="T19" fmla="*/ 5 h 1029"/>
                <a:gd name="T20" fmla="*/ 908 w 1111"/>
                <a:gd name="T21" fmla="*/ 154 h 1029"/>
                <a:gd name="T22" fmla="*/ 941 w 1111"/>
                <a:gd name="T23" fmla="*/ 125 h 1029"/>
                <a:gd name="T24" fmla="*/ 993 w 1111"/>
                <a:gd name="T25" fmla="*/ 185 h 1029"/>
                <a:gd name="T26" fmla="*/ 963 w 1111"/>
                <a:gd name="T27" fmla="*/ 212 h 1029"/>
                <a:gd name="T28" fmla="*/ 1106 w 1111"/>
                <a:gd name="T29" fmla="*/ 220 h 1029"/>
                <a:gd name="T30" fmla="*/ 1108 w 1111"/>
                <a:gd name="T31" fmla="*/ 226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1" h="1029">
                  <a:moveTo>
                    <a:pt x="1108" y="226"/>
                  </a:moveTo>
                  <a:cubicBezTo>
                    <a:pt x="1106" y="228"/>
                    <a:pt x="894" y="421"/>
                    <a:pt x="891" y="421"/>
                  </a:cubicBezTo>
                  <a:cubicBezTo>
                    <a:pt x="881" y="420"/>
                    <a:pt x="751" y="413"/>
                    <a:pt x="740" y="412"/>
                  </a:cubicBezTo>
                  <a:lnTo>
                    <a:pt x="70" y="1015"/>
                  </a:lnTo>
                  <a:cubicBezTo>
                    <a:pt x="55" y="1029"/>
                    <a:pt x="29" y="1028"/>
                    <a:pt x="15" y="1012"/>
                  </a:cubicBezTo>
                  <a:cubicBezTo>
                    <a:pt x="0" y="996"/>
                    <a:pt x="2" y="970"/>
                    <a:pt x="18" y="955"/>
                  </a:cubicBezTo>
                  <a:lnTo>
                    <a:pt x="686" y="354"/>
                  </a:lnTo>
                  <a:cubicBezTo>
                    <a:pt x="686" y="351"/>
                    <a:pt x="694" y="198"/>
                    <a:pt x="696" y="196"/>
                  </a:cubicBezTo>
                  <a:lnTo>
                    <a:pt x="910" y="2"/>
                  </a:lnTo>
                  <a:cubicBezTo>
                    <a:pt x="912" y="0"/>
                    <a:pt x="916" y="2"/>
                    <a:pt x="916" y="5"/>
                  </a:cubicBezTo>
                  <a:cubicBezTo>
                    <a:pt x="913" y="71"/>
                    <a:pt x="914" y="38"/>
                    <a:pt x="908" y="154"/>
                  </a:cubicBezTo>
                  <a:lnTo>
                    <a:pt x="941" y="125"/>
                  </a:lnTo>
                  <a:cubicBezTo>
                    <a:pt x="980" y="90"/>
                    <a:pt x="1032" y="150"/>
                    <a:pt x="993" y="185"/>
                  </a:cubicBezTo>
                  <a:lnTo>
                    <a:pt x="963" y="212"/>
                  </a:lnTo>
                  <a:cubicBezTo>
                    <a:pt x="1078" y="218"/>
                    <a:pt x="1046" y="216"/>
                    <a:pt x="1106" y="220"/>
                  </a:cubicBezTo>
                  <a:cubicBezTo>
                    <a:pt x="1109" y="220"/>
                    <a:pt x="1111" y="224"/>
                    <a:pt x="1108" y="2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C80C0A5-B7D0-4BBD-91EC-CF0F6D8F5D08}"/>
              </a:ext>
            </a:extLst>
          </p:cNvPr>
          <p:cNvSpPr/>
          <p:nvPr/>
        </p:nvSpPr>
        <p:spPr>
          <a:xfrm>
            <a:off x="5003353" y="1628775"/>
            <a:ext cx="3889127" cy="3023740"/>
          </a:xfrm>
          <a:custGeom>
            <a:avLst/>
            <a:gdLst>
              <a:gd name="connsiteX0" fmla="*/ 0 w 3889127"/>
              <a:gd name="connsiteY0" fmla="*/ 0 h 2160886"/>
              <a:gd name="connsiteX1" fmla="*/ 144711 w 3889127"/>
              <a:gd name="connsiteY1" fmla="*/ 0 h 2160886"/>
              <a:gd name="connsiteX2" fmla="*/ 144711 w 3889127"/>
              <a:gd name="connsiteY2" fmla="*/ 360362 h 2160886"/>
              <a:gd name="connsiteX3" fmla="*/ 3673103 w 3889127"/>
              <a:gd name="connsiteY3" fmla="*/ 360362 h 2160886"/>
              <a:gd name="connsiteX4" fmla="*/ 3673103 w 3889127"/>
              <a:gd name="connsiteY4" fmla="*/ 0 h 2160886"/>
              <a:gd name="connsiteX5" fmla="*/ 3889127 w 3889127"/>
              <a:gd name="connsiteY5" fmla="*/ 0 h 2160886"/>
              <a:gd name="connsiteX6" fmla="*/ 3889127 w 3889127"/>
              <a:gd name="connsiteY6" fmla="*/ 2160886 h 2160886"/>
              <a:gd name="connsiteX7" fmla="*/ 0 w 3889127"/>
              <a:gd name="connsiteY7" fmla="*/ 2160886 h 2160886"/>
              <a:gd name="connsiteX0" fmla="*/ 144711 w 3889127"/>
              <a:gd name="connsiteY0" fmla="*/ 360362 h 2160886"/>
              <a:gd name="connsiteX1" fmla="*/ 3673103 w 3889127"/>
              <a:gd name="connsiteY1" fmla="*/ 360362 h 2160886"/>
              <a:gd name="connsiteX2" fmla="*/ 3673103 w 3889127"/>
              <a:gd name="connsiteY2" fmla="*/ 0 h 2160886"/>
              <a:gd name="connsiteX3" fmla="*/ 3889127 w 3889127"/>
              <a:gd name="connsiteY3" fmla="*/ 0 h 2160886"/>
              <a:gd name="connsiteX4" fmla="*/ 3889127 w 3889127"/>
              <a:gd name="connsiteY4" fmla="*/ 2160886 h 2160886"/>
              <a:gd name="connsiteX5" fmla="*/ 0 w 3889127"/>
              <a:gd name="connsiteY5" fmla="*/ 2160886 h 2160886"/>
              <a:gd name="connsiteX6" fmla="*/ 0 w 3889127"/>
              <a:gd name="connsiteY6" fmla="*/ 0 h 2160886"/>
              <a:gd name="connsiteX7" fmla="*/ 144711 w 3889127"/>
              <a:gd name="connsiteY7" fmla="*/ 0 h 2160886"/>
              <a:gd name="connsiteX8" fmla="*/ 236151 w 3889127"/>
              <a:gd name="connsiteY8" fmla="*/ 451802 h 2160886"/>
              <a:gd name="connsiteX0" fmla="*/ 144711 w 3889127"/>
              <a:gd name="connsiteY0" fmla="*/ 360362 h 2160886"/>
              <a:gd name="connsiteX1" fmla="*/ 3673103 w 3889127"/>
              <a:gd name="connsiteY1" fmla="*/ 360362 h 2160886"/>
              <a:gd name="connsiteX2" fmla="*/ 3673103 w 3889127"/>
              <a:gd name="connsiteY2" fmla="*/ 0 h 2160886"/>
              <a:gd name="connsiteX3" fmla="*/ 3889127 w 3889127"/>
              <a:gd name="connsiteY3" fmla="*/ 0 h 2160886"/>
              <a:gd name="connsiteX4" fmla="*/ 3889127 w 3889127"/>
              <a:gd name="connsiteY4" fmla="*/ 2160886 h 2160886"/>
              <a:gd name="connsiteX5" fmla="*/ 0 w 3889127"/>
              <a:gd name="connsiteY5" fmla="*/ 2160886 h 2160886"/>
              <a:gd name="connsiteX6" fmla="*/ 0 w 3889127"/>
              <a:gd name="connsiteY6" fmla="*/ 0 h 2160886"/>
              <a:gd name="connsiteX7" fmla="*/ 144711 w 3889127"/>
              <a:gd name="connsiteY7" fmla="*/ 0 h 2160886"/>
              <a:gd name="connsiteX0" fmla="*/ 3673103 w 3889127"/>
              <a:gd name="connsiteY0" fmla="*/ 360362 h 2160886"/>
              <a:gd name="connsiteX1" fmla="*/ 3673103 w 3889127"/>
              <a:gd name="connsiteY1" fmla="*/ 0 h 2160886"/>
              <a:gd name="connsiteX2" fmla="*/ 3889127 w 3889127"/>
              <a:gd name="connsiteY2" fmla="*/ 0 h 2160886"/>
              <a:gd name="connsiteX3" fmla="*/ 3889127 w 3889127"/>
              <a:gd name="connsiteY3" fmla="*/ 2160886 h 2160886"/>
              <a:gd name="connsiteX4" fmla="*/ 0 w 3889127"/>
              <a:gd name="connsiteY4" fmla="*/ 2160886 h 2160886"/>
              <a:gd name="connsiteX5" fmla="*/ 0 w 3889127"/>
              <a:gd name="connsiteY5" fmla="*/ 0 h 2160886"/>
              <a:gd name="connsiteX6" fmla="*/ 144711 w 3889127"/>
              <a:gd name="connsiteY6" fmla="*/ 0 h 2160886"/>
              <a:gd name="connsiteX0" fmla="*/ 3673103 w 3889127"/>
              <a:gd name="connsiteY0" fmla="*/ 0 h 2160886"/>
              <a:gd name="connsiteX1" fmla="*/ 3889127 w 3889127"/>
              <a:gd name="connsiteY1" fmla="*/ 0 h 2160886"/>
              <a:gd name="connsiteX2" fmla="*/ 3889127 w 3889127"/>
              <a:gd name="connsiteY2" fmla="*/ 2160886 h 2160886"/>
              <a:gd name="connsiteX3" fmla="*/ 0 w 3889127"/>
              <a:gd name="connsiteY3" fmla="*/ 2160886 h 2160886"/>
              <a:gd name="connsiteX4" fmla="*/ 0 w 3889127"/>
              <a:gd name="connsiteY4" fmla="*/ 0 h 2160886"/>
              <a:gd name="connsiteX5" fmla="*/ 144711 w 3889127"/>
              <a:gd name="connsiteY5" fmla="*/ 0 h 2160886"/>
              <a:gd name="connsiteX0" fmla="*/ 3889127 w 3889127"/>
              <a:gd name="connsiteY0" fmla="*/ 0 h 2160886"/>
              <a:gd name="connsiteX1" fmla="*/ 3889127 w 3889127"/>
              <a:gd name="connsiteY1" fmla="*/ 2160886 h 2160886"/>
              <a:gd name="connsiteX2" fmla="*/ 0 w 3889127"/>
              <a:gd name="connsiteY2" fmla="*/ 2160886 h 2160886"/>
              <a:gd name="connsiteX3" fmla="*/ 0 w 3889127"/>
              <a:gd name="connsiteY3" fmla="*/ 0 h 2160886"/>
              <a:gd name="connsiteX4" fmla="*/ 144711 w 3889127"/>
              <a:gd name="connsiteY4" fmla="*/ 0 h 2160886"/>
              <a:gd name="connsiteX0" fmla="*/ 3889127 w 3889127"/>
              <a:gd name="connsiteY0" fmla="*/ 2160886 h 2160886"/>
              <a:gd name="connsiteX1" fmla="*/ 0 w 3889127"/>
              <a:gd name="connsiteY1" fmla="*/ 2160886 h 2160886"/>
              <a:gd name="connsiteX2" fmla="*/ 0 w 3889127"/>
              <a:gd name="connsiteY2" fmla="*/ 0 h 2160886"/>
              <a:gd name="connsiteX3" fmla="*/ 144711 w 3889127"/>
              <a:gd name="connsiteY3" fmla="*/ 0 h 2160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9127" h="2160886">
                <a:moveTo>
                  <a:pt x="3889127" y="2160886"/>
                </a:moveTo>
                <a:lnTo>
                  <a:pt x="0" y="2160886"/>
                </a:lnTo>
                <a:lnTo>
                  <a:pt x="0" y="0"/>
                </a:lnTo>
                <a:lnTo>
                  <a:pt x="144711" y="0"/>
                </a:lnTo>
              </a:path>
            </a:pathLst>
          </a:cu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32000" tIns="432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46050" indent="-14605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schemeClr val="tx2"/>
                </a:solidFill>
              </a:rPr>
              <a:t>Efficiencies</a:t>
            </a:r>
          </a:p>
          <a:p>
            <a:pPr marL="452438" lvl="1" indent="-171450">
              <a:lnSpc>
                <a:spcPct val="110000"/>
              </a:lnSpc>
              <a:spcBef>
                <a:spcPts val="200"/>
              </a:spcBef>
              <a:spcAft>
                <a:spcPts val="400"/>
              </a:spcAft>
              <a:buFont typeface="Century Gothic" panose="020B0502020202020204" pitchFamily="34" charset="0"/>
              <a:buChar char="›"/>
            </a:pPr>
            <a:r>
              <a:rPr lang="en-ZA" sz="1200" dirty="0">
                <a:solidFill>
                  <a:schemeClr val="tx2"/>
                </a:solidFill>
              </a:rPr>
              <a:t>Head office cost reduction</a:t>
            </a:r>
          </a:p>
          <a:p>
            <a:pPr marL="146050" indent="-14605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schemeClr val="tx2"/>
                </a:solidFill>
              </a:rPr>
              <a:t>Strong focus on capital allocation</a:t>
            </a:r>
          </a:p>
          <a:p>
            <a:pPr marL="146050" indent="-14605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schemeClr val="tx2"/>
                </a:solidFill>
              </a:rPr>
              <a:t>Continuous monitoring of our assets</a:t>
            </a:r>
            <a:br>
              <a:rPr lang="en-ZA" sz="1200" dirty="0">
                <a:solidFill>
                  <a:schemeClr val="tx2"/>
                </a:solidFill>
              </a:rPr>
            </a:br>
            <a:r>
              <a:rPr lang="en-ZA" sz="1200" dirty="0">
                <a:solidFill>
                  <a:schemeClr val="tx2"/>
                </a:solidFill>
              </a:rPr>
              <a:t>in our portfolio</a:t>
            </a:r>
          </a:p>
          <a:p>
            <a:pPr marL="452438" lvl="1" indent="-171450">
              <a:lnSpc>
                <a:spcPct val="110000"/>
              </a:lnSpc>
              <a:spcBef>
                <a:spcPts val="200"/>
              </a:spcBef>
              <a:spcAft>
                <a:spcPts val="400"/>
              </a:spcAft>
              <a:buFont typeface="Century Gothic" panose="020B0502020202020204" pitchFamily="34" charset="0"/>
              <a:buChar char="›"/>
            </a:pPr>
            <a:r>
              <a:rPr lang="en-ZA" sz="1200" dirty="0">
                <a:solidFill>
                  <a:schemeClr val="tx2"/>
                </a:solidFill>
              </a:rPr>
              <a:t>Grand </a:t>
            </a:r>
            <a:r>
              <a:rPr lang="en-ZA" sz="1200" dirty="0" err="1">
                <a:solidFill>
                  <a:schemeClr val="tx2"/>
                </a:solidFill>
              </a:rPr>
              <a:t>Tellumat</a:t>
            </a:r>
            <a:r>
              <a:rPr lang="en-ZA" sz="1200" dirty="0">
                <a:solidFill>
                  <a:schemeClr val="tx2"/>
                </a:solidFill>
              </a:rPr>
              <a:t> Manufacturing</a:t>
            </a:r>
          </a:p>
          <a:p>
            <a:pPr marL="452438" lvl="1" indent="-171450">
              <a:lnSpc>
                <a:spcPct val="110000"/>
              </a:lnSpc>
              <a:spcBef>
                <a:spcPts val="200"/>
              </a:spcBef>
              <a:spcAft>
                <a:spcPts val="400"/>
              </a:spcAft>
              <a:buFont typeface="Century Gothic" panose="020B0502020202020204" pitchFamily="34" charset="0"/>
              <a:buChar char="›"/>
            </a:pPr>
            <a:r>
              <a:rPr lang="en-ZA" sz="1200" dirty="0">
                <a:solidFill>
                  <a:schemeClr val="tx2"/>
                </a:solidFill>
              </a:rPr>
              <a:t>Sold properties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E066BA1-FA43-4A79-903B-C007CF76165C}"/>
              </a:ext>
            </a:extLst>
          </p:cNvPr>
          <p:cNvSpPr/>
          <p:nvPr/>
        </p:nvSpPr>
        <p:spPr>
          <a:xfrm>
            <a:off x="5148510" y="1340892"/>
            <a:ext cx="575618" cy="57561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20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ZA" sz="1600" dirty="0">
                <a:solidFill>
                  <a:schemeClr val="accent1"/>
                </a:solidFill>
              </a:rPr>
              <a:t>ACTIONS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AB54FC-C45F-49BA-AA9C-49008454473A}"/>
              </a:ext>
            </a:extLst>
          </p:cNvPr>
          <p:cNvGrpSpPr/>
          <p:nvPr/>
        </p:nvGrpSpPr>
        <p:grpSpPr>
          <a:xfrm>
            <a:off x="5253373" y="1412777"/>
            <a:ext cx="368064" cy="400392"/>
            <a:chOff x="6316663" y="1790701"/>
            <a:chExt cx="234950" cy="255588"/>
          </a:xfrm>
          <a:solidFill>
            <a:schemeClr val="accent2"/>
          </a:solidFill>
        </p:grpSpPr>
        <p:sp>
          <p:nvSpPr>
            <p:cNvPr id="19" name="Freeform 309">
              <a:extLst>
                <a:ext uri="{FF2B5EF4-FFF2-40B4-BE49-F238E27FC236}">
                  <a16:creationId xmlns:a16="http://schemas.microsoft.com/office/drawing/2014/main" id="{D77CD067-1283-4408-B2F7-67067706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8738" y="1790701"/>
              <a:ext cx="50800" cy="141288"/>
            </a:xfrm>
            <a:custGeom>
              <a:avLst/>
              <a:gdLst>
                <a:gd name="T0" fmla="*/ 315 w 631"/>
                <a:gd name="T1" fmla="*/ 0 h 1783"/>
                <a:gd name="T2" fmla="*/ 359 w 631"/>
                <a:gd name="T3" fmla="*/ 3 h 1783"/>
                <a:gd name="T4" fmla="*/ 400 w 631"/>
                <a:gd name="T5" fmla="*/ 13 h 1783"/>
                <a:gd name="T6" fmla="*/ 438 w 631"/>
                <a:gd name="T7" fmla="*/ 26 h 1783"/>
                <a:gd name="T8" fmla="*/ 475 w 631"/>
                <a:gd name="T9" fmla="*/ 44 h 1783"/>
                <a:gd name="T10" fmla="*/ 508 w 631"/>
                <a:gd name="T11" fmla="*/ 68 h 1783"/>
                <a:gd name="T12" fmla="*/ 539 w 631"/>
                <a:gd name="T13" fmla="*/ 94 h 1783"/>
                <a:gd name="T14" fmla="*/ 566 w 631"/>
                <a:gd name="T15" fmla="*/ 126 h 1783"/>
                <a:gd name="T16" fmla="*/ 588 w 631"/>
                <a:gd name="T17" fmla="*/ 159 h 1783"/>
                <a:gd name="T18" fmla="*/ 607 w 631"/>
                <a:gd name="T19" fmla="*/ 196 h 1783"/>
                <a:gd name="T20" fmla="*/ 620 w 631"/>
                <a:gd name="T21" fmla="*/ 236 h 1783"/>
                <a:gd name="T22" fmla="*/ 628 w 631"/>
                <a:gd name="T23" fmla="*/ 277 h 1783"/>
                <a:gd name="T24" fmla="*/ 631 w 631"/>
                <a:gd name="T25" fmla="*/ 320 h 1783"/>
                <a:gd name="T26" fmla="*/ 631 w 631"/>
                <a:gd name="T27" fmla="*/ 1463 h 1783"/>
                <a:gd name="T28" fmla="*/ 628 w 631"/>
                <a:gd name="T29" fmla="*/ 1507 h 1783"/>
                <a:gd name="T30" fmla="*/ 620 w 631"/>
                <a:gd name="T31" fmla="*/ 1548 h 1783"/>
                <a:gd name="T32" fmla="*/ 607 w 631"/>
                <a:gd name="T33" fmla="*/ 1588 h 1783"/>
                <a:gd name="T34" fmla="*/ 588 w 631"/>
                <a:gd name="T35" fmla="*/ 1625 h 1783"/>
                <a:gd name="T36" fmla="*/ 566 w 631"/>
                <a:gd name="T37" fmla="*/ 1659 h 1783"/>
                <a:gd name="T38" fmla="*/ 539 w 631"/>
                <a:gd name="T39" fmla="*/ 1690 h 1783"/>
                <a:gd name="T40" fmla="*/ 508 w 631"/>
                <a:gd name="T41" fmla="*/ 1717 h 1783"/>
                <a:gd name="T42" fmla="*/ 475 w 631"/>
                <a:gd name="T43" fmla="*/ 1739 h 1783"/>
                <a:gd name="T44" fmla="*/ 438 w 631"/>
                <a:gd name="T45" fmla="*/ 1759 h 1783"/>
                <a:gd name="T46" fmla="*/ 400 w 631"/>
                <a:gd name="T47" fmla="*/ 1772 h 1783"/>
                <a:gd name="T48" fmla="*/ 359 w 631"/>
                <a:gd name="T49" fmla="*/ 1780 h 1783"/>
                <a:gd name="T50" fmla="*/ 315 w 631"/>
                <a:gd name="T51" fmla="*/ 1783 h 1783"/>
                <a:gd name="T52" fmla="*/ 272 w 631"/>
                <a:gd name="T53" fmla="*/ 1780 h 1783"/>
                <a:gd name="T54" fmla="*/ 231 w 631"/>
                <a:gd name="T55" fmla="*/ 1772 h 1783"/>
                <a:gd name="T56" fmla="*/ 193 w 631"/>
                <a:gd name="T57" fmla="*/ 1759 h 1783"/>
                <a:gd name="T58" fmla="*/ 156 w 631"/>
                <a:gd name="T59" fmla="*/ 1739 h 1783"/>
                <a:gd name="T60" fmla="*/ 122 w 631"/>
                <a:gd name="T61" fmla="*/ 1717 h 1783"/>
                <a:gd name="T62" fmla="*/ 92 w 631"/>
                <a:gd name="T63" fmla="*/ 1690 h 1783"/>
                <a:gd name="T64" fmla="*/ 65 w 631"/>
                <a:gd name="T65" fmla="*/ 1659 h 1783"/>
                <a:gd name="T66" fmla="*/ 43 w 631"/>
                <a:gd name="T67" fmla="*/ 1625 h 1783"/>
                <a:gd name="T68" fmla="*/ 24 w 631"/>
                <a:gd name="T69" fmla="*/ 1588 h 1783"/>
                <a:gd name="T70" fmla="*/ 11 w 631"/>
                <a:gd name="T71" fmla="*/ 1548 h 1783"/>
                <a:gd name="T72" fmla="*/ 3 w 631"/>
                <a:gd name="T73" fmla="*/ 1507 h 1783"/>
                <a:gd name="T74" fmla="*/ 0 w 631"/>
                <a:gd name="T75" fmla="*/ 1463 h 1783"/>
                <a:gd name="T76" fmla="*/ 0 w 631"/>
                <a:gd name="T77" fmla="*/ 320 h 1783"/>
                <a:gd name="T78" fmla="*/ 3 w 631"/>
                <a:gd name="T79" fmla="*/ 277 h 1783"/>
                <a:gd name="T80" fmla="*/ 11 w 631"/>
                <a:gd name="T81" fmla="*/ 236 h 1783"/>
                <a:gd name="T82" fmla="*/ 24 w 631"/>
                <a:gd name="T83" fmla="*/ 196 h 1783"/>
                <a:gd name="T84" fmla="*/ 43 w 631"/>
                <a:gd name="T85" fmla="*/ 159 h 1783"/>
                <a:gd name="T86" fmla="*/ 65 w 631"/>
                <a:gd name="T87" fmla="*/ 126 h 1783"/>
                <a:gd name="T88" fmla="*/ 92 w 631"/>
                <a:gd name="T89" fmla="*/ 94 h 1783"/>
                <a:gd name="T90" fmla="*/ 122 w 631"/>
                <a:gd name="T91" fmla="*/ 68 h 1783"/>
                <a:gd name="T92" fmla="*/ 156 w 631"/>
                <a:gd name="T93" fmla="*/ 44 h 1783"/>
                <a:gd name="T94" fmla="*/ 193 w 631"/>
                <a:gd name="T95" fmla="*/ 26 h 1783"/>
                <a:gd name="T96" fmla="*/ 231 w 631"/>
                <a:gd name="T97" fmla="*/ 13 h 1783"/>
                <a:gd name="T98" fmla="*/ 272 w 631"/>
                <a:gd name="T99" fmla="*/ 3 h 1783"/>
                <a:gd name="T100" fmla="*/ 315 w 631"/>
                <a:gd name="T101" fmla="*/ 0 h 1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1" h="1783">
                  <a:moveTo>
                    <a:pt x="315" y="0"/>
                  </a:moveTo>
                  <a:lnTo>
                    <a:pt x="359" y="3"/>
                  </a:lnTo>
                  <a:lnTo>
                    <a:pt x="400" y="13"/>
                  </a:lnTo>
                  <a:lnTo>
                    <a:pt x="438" y="26"/>
                  </a:lnTo>
                  <a:lnTo>
                    <a:pt x="475" y="44"/>
                  </a:lnTo>
                  <a:lnTo>
                    <a:pt x="508" y="68"/>
                  </a:lnTo>
                  <a:lnTo>
                    <a:pt x="539" y="94"/>
                  </a:lnTo>
                  <a:lnTo>
                    <a:pt x="566" y="126"/>
                  </a:lnTo>
                  <a:lnTo>
                    <a:pt x="588" y="159"/>
                  </a:lnTo>
                  <a:lnTo>
                    <a:pt x="607" y="196"/>
                  </a:lnTo>
                  <a:lnTo>
                    <a:pt x="620" y="236"/>
                  </a:lnTo>
                  <a:lnTo>
                    <a:pt x="628" y="277"/>
                  </a:lnTo>
                  <a:lnTo>
                    <a:pt x="631" y="320"/>
                  </a:lnTo>
                  <a:lnTo>
                    <a:pt x="631" y="1463"/>
                  </a:lnTo>
                  <a:lnTo>
                    <a:pt x="628" y="1507"/>
                  </a:lnTo>
                  <a:lnTo>
                    <a:pt x="620" y="1548"/>
                  </a:lnTo>
                  <a:lnTo>
                    <a:pt x="607" y="1588"/>
                  </a:lnTo>
                  <a:lnTo>
                    <a:pt x="588" y="1625"/>
                  </a:lnTo>
                  <a:lnTo>
                    <a:pt x="566" y="1659"/>
                  </a:lnTo>
                  <a:lnTo>
                    <a:pt x="539" y="1690"/>
                  </a:lnTo>
                  <a:lnTo>
                    <a:pt x="508" y="1717"/>
                  </a:lnTo>
                  <a:lnTo>
                    <a:pt x="475" y="1739"/>
                  </a:lnTo>
                  <a:lnTo>
                    <a:pt x="438" y="1759"/>
                  </a:lnTo>
                  <a:lnTo>
                    <a:pt x="400" y="1772"/>
                  </a:lnTo>
                  <a:lnTo>
                    <a:pt x="359" y="1780"/>
                  </a:lnTo>
                  <a:lnTo>
                    <a:pt x="315" y="1783"/>
                  </a:lnTo>
                  <a:lnTo>
                    <a:pt x="272" y="1780"/>
                  </a:lnTo>
                  <a:lnTo>
                    <a:pt x="231" y="1772"/>
                  </a:lnTo>
                  <a:lnTo>
                    <a:pt x="193" y="1759"/>
                  </a:lnTo>
                  <a:lnTo>
                    <a:pt x="156" y="1739"/>
                  </a:lnTo>
                  <a:lnTo>
                    <a:pt x="122" y="1717"/>
                  </a:lnTo>
                  <a:lnTo>
                    <a:pt x="92" y="1690"/>
                  </a:lnTo>
                  <a:lnTo>
                    <a:pt x="65" y="1659"/>
                  </a:lnTo>
                  <a:lnTo>
                    <a:pt x="43" y="1625"/>
                  </a:lnTo>
                  <a:lnTo>
                    <a:pt x="24" y="1588"/>
                  </a:lnTo>
                  <a:lnTo>
                    <a:pt x="11" y="1548"/>
                  </a:lnTo>
                  <a:lnTo>
                    <a:pt x="3" y="1507"/>
                  </a:lnTo>
                  <a:lnTo>
                    <a:pt x="0" y="1463"/>
                  </a:lnTo>
                  <a:lnTo>
                    <a:pt x="0" y="320"/>
                  </a:lnTo>
                  <a:lnTo>
                    <a:pt x="3" y="277"/>
                  </a:lnTo>
                  <a:lnTo>
                    <a:pt x="11" y="236"/>
                  </a:lnTo>
                  <a:lnTo>
                    <a:pt x="24" y="196"/>
                  </a:lnTo>
                  <a:lnTo>
                    <a:pt x="43" y="159"/>
                  </a:lnTo>
                  <a:lnTo>
                    <a:pt x="65" y="126"/>
                  </a:lnTo>
                  <a:lnTo>
                    <a:pt x="92" y="94"/>
                  </a:lnTo>
                  <a:lnTo>
                    <a:pt x="122" y="68"/>
                  </a:lnTo>
                  <a:lnTo>
                    <a:pt x="156" y="44"/>
                  </a:lnTo>
                  <a:lnTo>
                    <a:pt x="193" y="26"/>
                  </a:lnTo>
                  <a:lnTo>
                    <a:pt x="231" y="13"/>
                  </a:lnTo>
                  <a:lnTo>
                    <a:pt x="272" y="3"/>
                  </a:lnTo>
                  <a:lnTo>
                    <a:pt x="3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0" name="Freeform 310">
              <a:extLst>
                <a:ext uri="{FF2B5EF4-FFF2-40B4-BE49-F238E27FC236}">
                  <a16:creationId xmlns:a16="http://schemas.microsoft.com/office/drawing/2014/main" id="{86EC701B-A498-47D2-8418-C28BAE7CD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663" y="1841501"/>
              <a:ext cx="234950" cy="204788"/>
            </a:xfrm>
            <a:custGeom>
              <a:avLst/>
              <a:gdLst>
                <a:gd name="T0" fmla="*/ 2455 w 2963"/>
                <a:gd name="T1" fmla="*/ 11 h 2577"/>
                <a:gd name="T2" fmla="*/ 2557 w 2963"/>
                <a:gd name="T3" fmla="*/ 60 h 2577"/>
                <a:gd name="T4" fmla="*/ 2666 w 2963"/>
                <a:gd name="T5" fmla="*/ 180 h 2577"/>
                <a:gd name="T6" fmla="*/ 2800 w 2963"/>
                <a:gd name="T7" fmla="*/ 397 h 2577"/>
                <a:gd name="T8" fmla="*/ 2896 w 2963"/>
                <a:gd name="T9" fmla="*/ 636 h 2577"/>
                <a:gd name="T10" fmla="*/ 2952 w 2963"/>
                <a:gd name="T11" fmla="*/ 896 h 2577"/>
                <a:gd name="T12" fmla="*/ 2960 w 2963"/>
                <a:gd name="T13" fmla="*/ 1175 h 2577"/>
                <a:gd name="T14" fmla="*/ 2914 w 2963"/>
                <a:gd name="T15" fmla="*/ 1460 h 2577"/>
                <a:gd name="T16" fmla="*/ 2818 w 2963"/>
                <a:gd name="T17" fmla="*/ 1725 h 2577"/>
                <a:gd name="T18" fmla="*/ 2676 w 2963"/>
                <a:gd name="T19" fmla="*/ 1963 h 2577"/>
                <a:gd name="T20" fmla="*/ 2495 w 2963"/>
                <a:gd name="T21" fmla="*/ 2170 h 2577"/>
                <a:gd name="T22" fmla="*/ 2280 w 2963"/>
                <a:gd name="T23" fmla="*/ 2340 h 2577"/>
                <a:gd name="T24" fmla="*/ 2036 w 2963"/>
                <a:gd name="T25" fmla="*/ 2468 h 2577"/>
                <a:gd name="T26" fmla="*/ 1768 w 2963"/>
                <a:gd name="T27" fmla="*/ 2548 h 2577"/>
                <a:gd name="T28" fmla="*/ 1481 w 2963"/>
                <a:gd name="T29" fmla="*/ 2577 h 2577"/>
                <a:gd name="T30" fmla="*/ 1194 w 2963"/>
                <a:gd name="T31" fmla="*/ 2548 h 2577"/>
                <a:gd name="T32" fmla="*/ 926 w 2963"/>
                <a:gd name="T33" fmla="*/ 2468 h 2577"/>
                <a:gd name="T34" fmla="*/ 681 w 2963"/>
                <a:gd name="T35" fmla="*/ 2340 h 2577"/>
                <a:gd name="T36" fmla="*/ 466 w 2963"/>
                <a:gd name="T37" fmla="*/ 2170 h 2577"/>
                <a:gd name="T38" fmla="*/ 286 w 2963"/>
                <a:gd name="T39" fmla="*/ 1963 h 2577"/>
                <a:gd name="T40" fmla="*/ 145 w 2963"/>
                <a:gd name="T41" fmla="*/ 1725 h 2577"/>
                <a:gd name="T42" fmla="*/ 49 w 2963"/>
                <a:gd name="T43" fmla="*/ 1460 h 2577"/>
                <a:gd name="T44" fmla="*/ 3 w 2963"/>
                <a:gd name="T45" fmla="*/ 1175 h 2577"/>
                <a:gd name="T46" fmla="*/ 11 w 2963"/>
                <a:gd name="T47" fmla="*/ 896 h 2577"/>
                <a:gd name="T48" fmla="*/ 65 w 2963"/>
                <a:gd name="T49" fmla="*/ 636 h 2577"/>
                <a:gd name="T50" fmla="*/ 163 w 2963"/>
                <a:gd name="T51" fmla="*/ 397 h 2577"/>
                <a:gd name="T52" fmla="*/ 296 w 2963"/>
                <a:gd name="T53" fmla="*/ 180 h 2577"/>
                <a:gd name="T54" fmla="*/ 376 w 2963"/>
                <a:gd name="T55" fmla="*/ 84 h 2577"/>
                <a:gd name="T56" fmla="*/ 472 w 2963"/>
                <a:gd name="T57" fmla="*/ 23 h 2577"/>
                <a:gd name="T58" fmla="*/ 582 w 2963"/>
                <a:gd name="T59" fmla="*/ 0 h 2577"/>
                <a:gd name="T60" fmla="*/ 692 w 2963"/>
                <a:gd name="T61" fmla="*/ 17 h 2577"/>
                <a:gd name="T62" fmla="*/ 793 w 2963"/>
                <a:gd name="T63" fmla="*/ 75 h 2577"/>
                <a:gd name="T64" fmla="*/ 867 w 2963"/>
                <a:gd name="T65" fmla="*/ 166 h 2577"/>
                <a:gd name="T66" fmla="*/ 903 w 2963"/>
                <a:gd name="T67" fmla="*/ 274 h 2577"/>
                <a:gd name="T68" fmla="*/ 898 w 2963"/>
                <a:gd name="T69" fmla="*/ 387 h 2577"/>
                <a:gd name="T70" fmla="*/ 855 w 2963"/>
                <a:gd name="T71" fmla="*/ 494 h 2577"/>
                <a:gd name="T72" fmla="*/ 756 w 2963"/>
                <a:gd name="T73" fmla="*/ 632 h 2577"/>
                <a:gd name="T74" fmla="*/ 674 w 2963"/>
                <a:gd name="T75" fmla="*/ 810 h 2577"/>
                <a:gd name="T76" fmla="*/ 635 w 2963"/>
                <a:gd name="T77" fmla="*/ 1007 h 2577"/>
                <a:gd name="T78" fmla="*/ 644 w 2963"/>
                <a:gd name="T79" fmla="*/ 1223 h 2577"/>
                <a:gd name="T80" fmla="*/ 706 w 2963"/>
                <a:gd name="T81" fmla="*/ 1427 h 2577"/>
                <a:gd name="T82" fmla="*/ 813 w 2963"/>
                <a:gd name="T83" fmla="*/ 1607 h 2577"/>
                <a:gd name="T84" fmla="*/ 958 w 2963"/>
                <a:gd name="T85" fmla="*/ 1753 h 2577"/>
                <a:gd name="T86" fmla="*/ 1135 w 2963"/>
                <a:gd name="T87" fmla="*/ 1862 h 2577"/>
                <a:gd name="T88" fmla="*/ 1337 w 2963"/>
                <a:gd name="T89" fmla="*/ 1924 h 2577"/>
                <a:gd name="T90" fmla="*/ 1555 w 2963"/>
                <a:gd name="T91" fmla="*/ 1934 h 2577"/>
                <a:gd name="T92" fmla="*/ 1763 w 2963"/>
                <a:gd name="T93" fmla="*/ 1888 h 2577"/>
                <a:gd name="T94" fmla="*/ 1949 w 2963"/>
                <a:gd name="T95" fmla="*/ 1794 h 2577"/>
                <a:gd name="T96" fmla="*/ 2106 w 2963"/>
                <a:gd name="T97" fmla="*/ 1660 h 2577"/>
                <a:gd name="T98" fmla="*/ 2225 w 2963"/>
                <a:gd name="T99" fmla="*/ 1491 h 2577"/>
                <a:gd name="T100" fmla="*/ 2303 w 2963"/>
                <a:gd name="T101" fmla="*/ 1293 h 2577"/>
                <a:gd name="T102" fmla="*/ 2331 w 2963"/>
                <a:gd name="T103" fmla="*/ 1076 h 2577"/>
                <a:gd name="T104" fmla="*/ 2307 w 2963"/>
                <a:gd name="T105" fmla="*/ 874 h 2577"/>
                <a:gd name="T106" fmla="*/ 2238 w 2963"/>
                <a:gd name="T107" fmla="*/ 689 h 2577"/>
                <a:gd name="T108" fmla="*/ 2131 w 2963"/>
                <a:gd name="T109" fmla="*/ 525 h 2577"/>
                <a:gd name="T110" fmla="*/ 2073 w 2963"/>
                <a:gd name="T111" fmla="*/ 424 h 2577"/>
                <a:gd name="T112" fmla="*/ 2057 w 2963"/>
                <a:gd name="T113" fmla="*/ 312 h 2577"/>
                <a:gd name="T114" fmla="*/ 2079 w 2963"/>
                <a:gd name="T115" fmla="*/ 201 h 2577"/>
                <a:gd name="T116" fmla="*/ 2141 w 2963"/>
                <a:gd name="T117" fmla="*/ 103 h 2577"/>
                <a:gd name="T118" fmla="*/ 2235 w 2963"/>
                <a:gd name="T119" fmla="*/ 32 h 2577"/>
                <a:gd name="T120" fmla="*/ 2344 w 2963"/>
                <a:gd name="T121" fmla="*/ 1 h 2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63" h="2577">
                  <a:moveTo>
                    <a:pt x="2381" y="0"/>
                  </a:moveTo>
                  <a:lnTo>
                    <a:pt x="2418" y="3"/>
                  </a:lnTo>
                  <a:lnTo>
                    <a:pt x="2455" y="11"/>
                  </a:lnTo>
                  <a:lnTo>
                    <a:pt x="2490" y="23"/>
                  </a:lnTo>
                  <a:lnTo>
                    <a:pt x="2525" y="40"/>
                  </a:lnTo>
                  <a:lnTo>
                    <a:pt x="2557" y="60"/>
                  </a:lnTo>
                  <a:lnTo>
                    <a:pt x="2587" y="84"/>
                  </a:lnTo>
                  <a:lnTo>
                    <a:pt x="2614" y="114"/>
                  </a:lnTo>
                  <a:lnTo>
                    <a:pt x="2666" y="180"/>
                  </a:lnTo>
                  <a:lnTo>
                    <a:pt x="2715" y="249"/>
                  </a:lnTo>
                  <a:lnTo>
                    <a:pt x="2760" y="322"/>
                  </a:lnTo>
                  <a:lnTo>
                    <a:pt x="2800" y="397"/>
                  </a:lnTo>
                  <a:lnTo>
                    <a:pt x="2837" y="474"/>
                  </a:lnTo>
                  <a:lnTo>
                    <a:pt x="2869" y="554"/>
                  </a:lnTo>
                  <a:lnTo>
                    <a:pt x="2896" y="636"/>
                  </a:lnTo>
                  <a:lnTo>
                    <a:pt x="2921" y="721"/>
                  </a:lnTo>
                  <a:lnTo>
                    <a:pt x="2939" y="807"/>
                  </a:lnTo>
                  <a:lnTo>
                    <a:pt x="2952" y="896"/>
                  </a:lnTo>
                  <a:lnTo>
                    <a:pt x="2960" y="986"/>
                  </a:lnTo>
                  <a:lnTo>
                    <a:pt x="2963" y="1076"/>
                  </a:lnTo>
                  <a:lnTo>
                    <a:pt x="2960" y="1175"/>
                  </a:lnTo>
                  <a:lnTo>
                    <a:pt x="2950" y="1272"/>
                  </a:lnTo>
                  <a:lnTo>
                    <a:pt x="2935" y="1367"/>
                  </a:lnTo>
                  <a:lnTo>
                    <a:pt x="2914" y="1460"/>
                  </a:lnTo>
                  <a:lnTo>
                    <a:pt x="2887" y="1551"/>
                  </a:lnTo>
                  <a:lnTo>
                    <a:pt x="2855" y="1639"/>
                  </a:lnTo>
                  <a:lnTo>
                    <a:pt x="2818" y="1725"/>
                  </a:lnTo>
                  <a:lnTo>
                    <a:pt x="2776" y="1807"/>
                  </a:lnTo>
                  <a:lnTo>
                    <a:pt x="2729" y="1887"/>
                  </a:lnTo>
                  <a:lnTo>
                    <a:pt x="2676" y="1963"/>
                  </a:lnTo>
                  <a:lnTo>
                    <a:pt x="2620" y="2035"/>
                  </a:lnTo>
                  <a:lnTo>
                    <a:pt x="2560" y="2105"/>
                  </a:lnTo>
                  <a:lnTo>
                    <a:pt x="2495" y="2170"/>
                  </a:lnTo>
                  <a:lnTo>
                    <a:pt x="2428" y="2231"/>
                  </a:lnTo>
                  <a:lnTo>
                    <a:pt x="2356" y="2288"/>
                  </a:lnTo>
                  <a:lnTo>
                    <a:pt x="2280" y="2340"/>
                  </a:lnTo>
                  <a:lnTo>
                    <a:pt x="2202" y="2388"/>
                  </a:lnTo>
                  <a:lnTo>
                    <a:pt x="2121" y="2430"/>
                  </a:lnTo>
                  <a:lnTo>
                    <a:pt x="2036" y="2468"/>
                  </a:lnTo>
                  <a:lnTo>
                    <a:pt x="1950" y="2501"/>
                  </a:lnTo>
                  <a:lnTo>
                    <a:pt x="1860" y="2527"/>
                  </a:lnTo>
                  <a:lnTo>
                    <a:pt x="1768" y="2548"/>
                  </a:lnTo>
                  <a:lnTo>
                    <a:pt x="1674" y="2565"/>
                  </a:lnTo>
                  <a:lnTo>
                    <a:pt x="1579" y="2574"/>
                  </a:lnTo>
                  <a:lnTo>
                    <a:pt x="1481" y="2577"/>
                  </a:lnTo>
                  <a:lnTo>
                    <a:pt x="1384" y="2574"/>
                  </a:lnTo>
                  <a:lnTo>
                    <a:pt x="1288" y="2565"/>
                  </a:lnTo>
                  <a:lnTo>
                    <a:pt x="1194" y="2548"/>
                  </a:lnTo>
                  <a:lnTo>
                    <a:pt x="1103" y="2527"/>
                  </a:lnTo>
                  <a:lnTo>
                    <a:pt x="1013" y="2501"/>
                  </a:lnTo>
                  <a:lnTo>
                    <a:pt x="926" y="2468"/>
                  </a:lnTo>
                  <a:lnTo>
                    <a:pt x="842" y="2430"/>
                  </a:lnTo>
                  <a:lnTo>
                    <a:pt x="760" y="2388"/>
                  </a:lnTo>
                  <a:lnTo>
                    <a:pt x="681" y="2340"/>
                  </a:lnTo>
                  <a:lnTo>
                    <a:pt x="607" y="2288"/>
                  </a:lnTo>
                  <a:lnTo>
                    <a:pt x="535" y="2231"/>
                  </a:lnTo>
                  <a:lnTo>
                    <a:pt x="466" y="2170"/>
                  </a:lnTo>
                  <a:lnTo>
                    <a:pt x="402" y="2105"/>
                  </a:lnTo>
                  <a:lnTo>
                    <a:pt x="342" y="2035"/>
                  </a:lnTo>
                  <a:lnTo>
                    <a:pt x="286" y="1963"/>
                  </a:lnTo>
                  <a:lnTo>
                    <a:pt x="234" y="1887"/>
                  </a:lnTo>
                  <a:lnTo>
                    <a:pt x="187" y="1807"/>
                  </a:lnTo>
                  <a:lnTo>
                    <a:pt x="145" y="1725"/>
                  </a:lnTo>
                  <a:lnTo>
                    <a:pt x="108" y="1639"/>
                  </a:lnTo>
                  <a:lnTo>
                    <a:pt x="75" y="1551"/>
                  </a:lnTo>
                  <a:lnTo>
                    <a:pt x="49" y="1460"/>
                  </a:lnTo>
                  <a:lnTo>
                    <a:pt x="28" y="1367"/>
                  </a:lnTo>
                  <a:lnTo>
                    <a:pt x="13" y="1272"/>
                  </a:lnTo>
                  <a:lnTo>
                    <a:pt x="3" y="1175"/>
                  </a:lnTo>
                  <a:lnTo>
                    <a:pt x="0" y="1076"/>
                  </a:lnTo>
                  <a:lnTo>
                    <a:pt x="3" y="986"/>
                  </a:lnTo>
                  <a:lnTo>
                    <a:pt x="11" y="896"/>
                  </a:lnTo>
                  <a:lnTo>
                    <a:pt x="24" y="807"/>
                  </a:lnTo>
                  <a:lnTo>
                    <a:pt x="42" y="721"/>
                  </a:lnTo>
                  <a:lnTo>
                    <a:pt x="65" y="636"/>
                  </a:lnTo>
                  <a:lnTo>
                    <a:pt x="93" y="554"/>
                  </a:lnTo>
                  <a:lnTo>
                    <a:pt x="126" y="474"/>
                  </a:lnTo>
                  <a:lnTo>
                    <a:pt x="163" y="397"/>
                  </a:lnTo>
                  <a:lnTo>
                    <a:pt x="203" y="322"/>
                  </a:lnTo>
                  <a:lnTo>
                    <a:pt x="247" y="249"/>
                  </a:lnTo>
                  <a:lnTo>
                    <a:pt x="296" y="180"/>
                  </a:lnTo>
                  <a:lnTo>
                    <a:pt x="348" y="114"/>
                  </a:lnTo>
                  <a:lnTo>
                    <a:pt x="349" y="114"/>
                  </a:lnTo>
                  <a:lnTo>
                    <a:pt x="376" y="84"/>
                  </a:lnTo>
                  <a:lnTo>
                    <a:pt x="406" y="60"/>
                  </a:lnTo>
                  <a:lnTo>
                    <a:pt x="438" y="40"/>
                  </a:lnTo>
                  <a:lnTo>
                    <a:pt x="472" y="23"/>
                  </a:lnTo>
                  <a:lnTo>
                    <a:pt x="508" y="11"/>
                  </a:lnTo>
                  <a:lnTo>
                    <a:pt x="545" y="3"/>
                  </a:lnTo>
                  <a:lnTo>
                    <a:pt x="582" y="0"/>
                  </a:lnTo>
                  <a:lnTo>
                    <a:pt x="619" y="1"/>
                  </a:lnTo>
                  <a:lnTo>
                    <a:pt x="656" y="7"/>
                  </a:lnTo>
                  <a:lnTo>
                    <a:pt x="692" y="17"/>
                  </a:lnTo>
                  <a:lnTo>
                    <a:pt x="728" y="32"/>
                  </a:lnTo>
                  <a:lnTo>
                    <a:pt x="762" y="51"/>
                  </a:lnTo>
                  <a:lnTo>
                    <a:pt x="793" y="75"/>
                  </a:lnTo>
                  <a:lnTo>
                    <a:pt x="822" y="103"/>
                  </a:lnTo>
                  <a:lnTo>
                    <a:pt x="846" y="133"/>
                  </a:lnTo>
                  <a:lnTo>
                    <a:pt x="867" y="166"/>
                  </a:lnTo>
                  <a:lnTo>
                    <a:pt x="883" y="201"/>
                  </a:lnTo>
                  <a:lnTo>
                    <a:pt x="894" y="236"/>
                  </a:lnTo>
                  <a:lnTo>
                    <a:pt x="903" y="274"/>
                  </a:lnTo>
                  <a:lnTo>
                    <a:pt x="906" y="312"/>
                  </a:lnTo>
                  <a:lnTo>
                    <a:pt x="905" y="349"/>
                  </a:lnTo>
                  <a:lnTo>
                    <a:pt x="898" y="387"/>
                  </a:lnTo>
                  <a:lnTo>
                    <a:pt x="889" y="424"/>
                  </a:lnTo>
                  <a:lnTo>
                    <a:pt x="874" y="459"/>
                  </a:lnTo>
                  <a:lnTo>
                    <a:pt x="855" y="494"/>
                  </a:lnTo>
                  <a:lnTo>
                    <a:pt x="832" y="525"/>
                  </a:lnTo>
                  <a:lnTo>
                    <a:pt x="792" y="577"/>
                  </a:lnTo>
                  <a:lnTo>
                    <a:pt x="756" y="632"/>
                  </a:lnTo>
                  <a:lnTo>
                    <a:pt x="725" y="689"/>
                  </a:lnTo>
                  <a:lnTo>
                    <a:pt x="696" y="748"/>
                  </a:lnTo>
                  <a:lnTo>
                    <a:pt x="674" y="810"/>
                  </a:lnTo>
                  <a:lnTo>
                    <a:pt x="656" y="874"/>
                  </a:lnTo>
                  <a:lnTo>
                    <a:pt x="643" y="940"/>
                  </a:lnTo>
                  <a:lnTo>
                    <a:pt x="635" y="1007"/>
                  </a:lnTo>
                  <a:lnTo>
                    <a:pt x="632" y="1076"/>
                  </a:lnTo>
                  <a:lnTo>
                    <a:pt x="635" y="1151"/>
                  </a:lnTo>
                  <a:lnTo>
                    <a:pt x="644" y="1223"/>
                  </a:lnTo>
                  <a:lnTo>
                    <a:pt x="659" y="1293"/>
                  </a:lnTo>
                  <a:lnTo>
                    <a:pt x="680" y="1361"/>
                  </a:lnTo>
                  <a:lnTo>
                    <a:pt x="706" y="1427"/>
                  </a:lnTo>
                  <a:lnTo>
                    <a:pt x="737" y="1491"/>
                  </a:lnTo>
                  <a:lnTo>
                    <a:pt x="773" y="1550"/>
                  </a:lnTo>
                  <a:lnTo>
                    <a:pt x="813" y="1607"/>
                  </a:lnTo>
                  <a:lnTo>
                    <a:pt x="857" y="1660"/>
                  </a:lnTo>
                  <a:lnTo>
                    <a:pt x="906" y="1708"/>
                  </a:lnTo>
                  <a:lnTo>
                    <a:pt x="958" y="1753"/>
                  </a:lnTo>
                  <a:lnTo>
                    <a:pt x="1014" y="1794"/>
                  </a:lnTo>
                  <a:lnTo>
                    <a:pt x="1073" y="1831"/>
                  </a:lnTo>
                  <a:lnTo>
                    <a:pt x="1135" y="1862"/>
                  </a:lnTo>
                  <a:lnTo>
                    <a:pt x="1200" y="1888"/>
                  </a:lnTo>
                  <a:lnTo>
                    <a:pt x="1267" y="1909"/>
                  </a:lnTo>
                  <a:lnTo>
                    <a:pt x="1337" y="1924"/>
                  </a:lnTo>
                  <a:lnTo>
                    <a:pt x="1408" y="1934"/>
                  </a:lnTo>
                  <a:lnTo>
                    <a:pt x="1481" y="1937"/>
                  </a:lnTo>
                  <a:lnTo>
                    <a:pt x="1555" y="1934"/>
                  </a:lnTo>
                  <a:lnTo>
                    <a:pt x="1626" y="1924"/>
                  </a:lnTo>
                  <a:lnTo>
                    <a:pt x="1695" y="1909"/>
                  </a:lnTo>
                  <a:lnTo>
                    <a:pt x="1763" y="1888"/>
                  </a:lnTo>
                  <a:lnTo>
                    <a:pt x="1827" y="1862"/>
                  </a:lnTo>
                  <a:lnTo>
                    <a:pt x="1889" y="1831"/>
                  </a:lnTo>
                  <a:lnTo>
                    <a:pt x="1949" y="1794"/>
                  </a:lnTo>
                  <a:lnTo>
                    <a:pt x="2004" y="1753"/>
                  </a:lnTo>
                  <a:lnTo>
                    <a:pt x="2056" y="1708"/>
                  </a:lnTo>
                  <a:lnTo>
                    <a:pt x="2106" y="1660"/>
                  </a:lnTo>
                  <a:lnTo>
                    <a:pt x="2150" y="1607"/>
                  </a:lnTo>
                  <a:lnTo>
                    <a:pt x="2190" y="1550"/>
                  </a:lnTo>
                  <a:lnTo>
                    <a:pt x="2225" y="1491"/>
                  </a:lnTo>
                  <a:lnTo>
                    <a:pt x="2256" y="1427"/>
                  </a:lnTo>
                  <a:lnTo>
                    <a:pt x="2282" y="1361"/>
                  </a:lnTo>
                  <a:lnTo>
                    <a:pt x="2303" y="1293"/>
                  </a:lnTo>
                  <a:lnTo>
                    <a:pt x="2318" y="1223"/>
                  </a:lnTo>
                  <a:lnTo>
                    <a:pt x="2328" y="1151"/>
                  </a:lnTo>
                  <a:lnTo>
                    <a:pt x="2331" y="1076"/>
                  </a:lnTo>
                  <a:lnTo>
                    <a:pt x="2328" y="1007"/>
                  </a:lnTo>
                  <a:lnTo>
                    <a:pt x="2320" y="940"/>
                  </a:lnTo>
                  <a:lnTo>
                    <a:pt x="2307" y="874"/>
                  </a:lnTo>
                  <a:lnTo>
                    <a:pt x="2288" y="810"/>
                  </a:lnTo>
                  <a:lnTo>
                    <a:pt x="2265" y="748"/>
                  </a:lnTo>
                  <a:lnTo>
                    <a:pt x="2238" y="689"/>
                  </a:lnTo>
                  <a:lnTo>
                    <a:pt x="2207" y="632"/>
                  </a:lnTo>
                  <a:lnTo>
                    <a:pt x="2171" y="577"/>
                  </a:lnTo>
                  <a:lnTo>
                    <a:pt x="2131" y="525"/>
                  </a:lnTo>
                  <a:lnTo>
                    <a:pt x="2108" y="494"/>
                  </a:lnTo>
                  <a:lnTo>
                    <a:pt x="2088" y="459"/>
                  </a:lnTo>
                  <a:lnTo>
                    <a:pt x="2073" y="424"/>
                  </a:lnTo>
                  <a:lnTo>
                    <a:pt x="2063" y="387"/>
                  </a:lnTo>
                  <a:lnTo>
                    <a:pt x="2058" y="349"/>
                  </a:lnTo>
                  <a:lnTo>
                    <a:pt x="2057" y="312"/>
                  </a:lnTo>
                  <a:lnTo>
                    <a:pt x="2060" y="274"/>
                  </a:lnTo>
                  <a:lnTo>
                    <a:pt x="2067" y="236"/>
                  </a:lnTo>
                  <a:lnTo>
                    <a:pt x="2079" y="201"/>
                  </a:lnTo>
                  <a:lnTo>
                    <a:pt x="2095" y="166"/>
                  </a:lnTo>
                  <a:lnTo>
                    <a:pt x="2117" y="133"/>
                  </a:lnTo>
                  <a:lnTo>
                    <a:pt x="2141" y="103"/>
                  </a:lnTo>
                  <a:lnTo>
                    <a:pt x="2170" y="75"/>
                  </a:lnTo>
                  <a:lnTo>
                    <a:pt x="2201" y="51"/>
                  </a:lnTo>
                  <a:lnTo>
                    <a:pt x="2235" y="32"/>
                  </a:lnTo>
                  <a:lnTo>
                    <a:pt x="2270" y="17"/>
                  </a:lnTo>
                  <a:lnTo>
                    <a:pt x="2307" y="7"/>
                  </a:lnTo>
                  <a:lnTo>
                    <a:pt x="2344" y="1"/>
                  </a:lnTo>
                  <a:lnTo>
                    <a:pt x="23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9362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0CA05-D9C6-41EE-91BF-BC41745E0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Strategy</a:t>
            </a:r>
            <a:endParaRPr lang="en-ZA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F9ECBBA-FC42-4F5C-AE07-231BCB6958D5}"/>
              </a:ext>
            </a:extLst>
          </p:cNvPr>
          <p:cNvSpPr/>
          <p:nvPr/>
        </p:nvSpPr>
        <p:spPr>
          <a:xfrm>
            <a:off x="250825" y="1628775"/>
            <a:ext cx="3889127" cy="3887836"/>
          </a:xfrm>
          <a:custGeom>
            <a:avLst/>
            <a:gdLst>
              <a:gd name="connsiteX0" fmla="*/ 0 w 3889127"/>
              <a:gd name="connsiteY0" fmla="*/ 0 h 2160886"/>
              <a:gd name="connsiteX1" fmla="*/ 144711 w 3889127"/>
              <a:gd name="connsiteY1" fmla="*/ 0 h 2160886"/>
              <a:gd name="connsiteX2" fmla="*/ 144711 w 3889127"/>
              <a:gd name="connsiteY2" fmla="*/ 360362 h 2160886"/>
              <a:gd name="connsiteX3" fmla="*/ 3673103 w 3889127"/>
              <a:gd name="connsiteY3" fmla="*/ 360362 h 2160886"/>
              <a:gd name="connsiteX4" fmla="*/ 3673103 w 3889127"/>
              <a:gd name="connsiteY4" fmla="*/ 0 h 2160886"/>
              <a:gd name="connsiteX5" fmla="*/ 3889127 w 3889127"/>
              <a:gd name="connsiteY5" fmla="*/ 0 h 2160886"/>
              <a:gd name="connsiteX6" fmla="*/ 3889127 w 3889127"/>
              <a:gd name="connsiteY6" fmla="*/ 2160886 h 2160886"/>
              <a:gd name="connsiteX7" fmla="*/ 0 w 3889127"/>
              <a:gd name="connsiteY7" fmla="*/ 2160886 h 2160886"/>
              <a:gd name="connsiteX0" fmla="*/ 144711 w 3889127"/>
              <a:gd name="connsiteY0" fmla="*/ 360362 h 2160886"/>
              <a:gd name="connsiteX1" fmla="*/ 3673103 w 3889127"/>
              <a:gd name="connsiteY1" fmla="*/ 360362 h 2160886"/>
              <a:gd name="connsiteX2" fmla="*/ 3673103 w 3889127"/>
              <a:gd name="connsiteY2" fmla="*/ 0 h 2160886"/>
              <a:gd name="connsiteX3" fmla="*/ 3889127 w 3889127"/>
              <a:gd name="connsiteY3" fmla="*/ 0 h 2160886"/>
              <a:gd name="connsiteX4" fmla="*/ 3889127 w 3889127"/>
              <a:gd name="connsiteY4" fmla="*/ 2160886 h 2160886"/>
              <a:gd name="connsiteX5" fmla="*/ 0 w 3889127"/>
              <a:gd name="connsiteY5" fmla="*/ 2160886 h 2160886"/>
              <a:gd name="connsiteX6" fmla="*/ 0 w 3889127"/>
              <a:gd name="connsiteY6" fmla="*/ 0 h 2160886"/>
              <a:gd name="connsiteX7" fmla="*/ 144711 w 3889127"/>
              <a:gd name="connsiteY7" fmla="*/ 0 h 2160886"/>
              <a:gd name="connsiteX8" fmla="*/ 236151 w 3889127"/>
              <a:gd name="connsiteY8" fmla="*/ 451802 h 2160886"/>
              <a:gd name="connsiteX0" fmla="*/ 144711 w 3889127"/>
              <a:gd name="connsiteY0" fmla="*/ 360362 h 2160886"/>
              <a:gd name="connsiteX1" fmla="*/ 3673103 w 3889127"/>
              <a:gd name="connsiteY1" fmla="*/ 360362 h 2160886"/>
              <a:gd name="connsiteX2" fmla="*/ 3673103 w 3889127"/>
              <a:gd name="connsiteY2" fmla="*/ 0 h 2160886"/>
              <a:gd name="connsiteX3" fmla="*/ 3889127 w 3889127"/>
              <a:gd name="connsiteY3" fmla="*/ 0 h 2160886"/>
              <a:gd name="connsiteX4" fmla="*/ 3889127 w 3889127"/>
              <a:gd name="connsiteY4" fmla="*/ 2160886 h 2160886"/>
              <a:gd name="connsiteX5" fmla="*/ 0 w 3889127"/>
              <a:gd name="connsiteY5" fmla="*/ 2160886 h 2160886"/>
              <a:gd name="connsiteX6" fmla="*/ 0 w 3889127"/>
              <a:gd name="connsiteY6" fmla="*/ 0 h 2160886"/>
              <a:gd name="connsiteX7" fmla="*/ 144711 w 3889127"/>
              <a:gd name="connsiteY7" fmla="*/ 0 h 2160886"/>
              <a:gd name="connsiteX0" fmla="*/ 3673103 w 3889127"/>
              <a:gd name="connsiteY0" fmla="*/ 360362 h 2160886"/>
              <a:gd name="connsiteX1" fmla="*/ 3673103 w 3889127"/>
              <a:gd name="connsiteY1" fmla="*/ 0 h 2160886"/>
              <a:gd name="connsiteX2" fmla="*/ 3889127 w 3889127"/>
              <a:gd name="connsiteY2" fmla="*/ 0 h 2160886"/>
              <a:gd name="connsiteX3" fmla="*/ 3889127 w 3889127"/>
              <a:gd name="connsiteY3" fmla="*/ 2160886 h 2160886"/>
              <a:gd name="connsiteX4" fmla="*/ 0 w 3889127"/>
              <a:gd name="connsiteY4" fmla="*/ 2160886 h 2160886"/>
              <a:gd name="connsiteX5" fmla="*/ 0 w 3889127"/>
              <a:gd name="connsiteY5" fmla="*/ 0 h 2160886"/>
              <a:gd name="connsiteX6" fmla="*/ 144711 w 3889127"/>
              <a:gd name="connsiteY6" fmla="*/ 0 h 2160886"/>
              <a:gd name="connsiteX0" fmla="*/ 3673103 w 3889127"/>
              <a:gd name="connsiteY0" fmla="*/ 0 h 2160886"/>
              <a:gd name="connsiteX1" fmla="*/ 3889127 w 3889127"/>
              <a:gd name="connsiteY1" fmla="*/ 0 h 2160886"/>
              <a:gd name="connsiteX2" fmla="*/ 3889127 w 3889127"/>
              <a:gd name="connsiteY2" fmla="*/ 2160886 h 2160886"/>
              <a:gd name="connsiteX3" fmla="*/ 0 w 3889127"/>
              <a:gd name="connsiteY3" fmla="*/ 2160886 h 2160886"/>
              <a:gd name="connsiteX4" fmla="*/ 0 w 3889127"/>
              <a:gd name="connsiteY4" fmla="*/ 0 h 2160886"/>
              <a:gd name="connsiteX5" fmla="*/ 144711 w 3889127"/>
              <a:gd name="connsiteY5" fmla="*/ 0 h 2160886"/>
              <a:gd name="connsiteX0" fmla="*/ 3889127 w 3889127"/>
              <a:gd name="connsiteY0" fmla="*/ 0 h 2160886"/>
              <a:gd name="connsiteX1" fmla="*/ 3889127 w 3889127"/>
              <a:gd name="connsiteY1" fmla="*/ 2160886 h 2160886"/>
              <a:gd name="connsiteX2" fmla="*/ 0 w 3889127"/>
              <a:gd name="connsiteY2" fmla="*/ 2160886 h 2160886"/>
              <a:gd name="connsiteX3" fmla="*/ 0 w 3889127"/>
              <a:gd name="connsiteY3" fmla="*/ 0 h 2160886"/>
              <a:gd name="connsiteX4" fmla="*/ 144711 w 3889127"/>
              <a:gd name="connsiteY4" fmla="*/ 0 h 2160886"/>
              <a:gd name="connsiteX0" fmla="*/ 3889127 w 3889127"/>
              <a:gd name="connsiteY0" fmla="*/ 2160886 h 2160886"/>
              <a:gd name="connsiteX1" fmla="*/ 0 w 3889127"/>
              <a:gd name="connsiteY1" fmla="*/ 2160886 h 2160886"/>
              <a:gd name="connsiteX2" fmla="*/ 0 w 3889127"/>
              <a:gd name="connsiteY2" fmla="*/ 0 h 2160886"/>
              <a:gd name="connsiteX3" fmla="*/ 144711 w 3889127"/>
              <a:gd name="connsiteY3" fmla="*/ 0 h 2160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9127" h="2160886">
                <a:moveTo>
                  <a:pt x="3889127" y="2160886"/>
                </a:moveTo>
                <a:lnTo>
                  <a:pt x="0" y="2160886"/>
                </a:lnTo>
                <a:lnTo>
                  <a:pt x="0" y="0"/>
                </a:lnTo>
                <a:lnTo>
                  <a:pt x="144711" y="0"/>
                </a:lnTo>
              </a:path>
            </a:pathLst>
          </a:cu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32000" tIns="432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46050" indent="-14605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schemeClr val="tx2"/>
                </a:solidFill>
              </a:rPr>
              <a:t>Narrow the Gap between</a:t>
            </a:r>
            <a:br>
              <a:rPr lang="en-ZA" sz="1200" dirty="0">
                <a:solidFill>
                  <a:schemeClr val="tx2"/>
                </a:solidFill>
              </a:rPr>
            </a:br>
            <a:r>
              <a:rPr lang="en-ZA" sz="1200" dirty="0">
                <a:solidFill>
                  <a:schemeClr val="tx2"/>
                </a:solidFill>
              </a:rPr>
              <a:t>traded share price and </a:t>
            </a:r>
            <a:r>
              <a:rPr lang="en-ZA" sz="1200" dirty="0" err="1">
                <a:solidFill>
                  <a:schemeClr val="tx2"/>
                </a:solidFill>
              </a:rPr>
              <a:t>iNAV</a:t>
            </a:r>
            <a:endParaRPr lang="en-ZA" sz="1200" dirty="0">
              <a:solidFill>
                <a:schemeClr val="tx2"/>
              </a:solidFill>
            </a:endParaRPr>
          </a:p>
          <a:p>
            <a:pPr marL="146050" indent="-14605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schemeClr val="tx2"/>
                </a:solidFill>
              </a:rPr>
              <a:t>Dividend active</a:t>
            </a:r>
          </a:p>
          <a:p>
            <a:pPr marL="146050" indent="-14605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schemeClr val="tx2"/>
                </a:solidFill>
              </a:rPr>
              <a:t>Efficient capital allocation</a:t>
            </a: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A6204F1-1A60-4353-80AD-6A5B813E7D37}"/>
              </a:ext>
            </a:extLst>
          </p:cNvPr>
          <p:cNvSpPr/>
          <p:nvPr/>
        </p:nvSpPr>
        <p:spPr>
          <a:xfrm>
            <a:off x="5003353" y="1628775"/>
            <a:ext cx="3889127" cy="3887836"/>
          </a:xfrm>
          <a:custGeom>
            <a:avLst/>
            <a:gdLst>
              <a:gd name="connsiteX0" fmla="*/ 0 w 3889127"/>
              <a:gd name="connsiteY0" fmla="*/ 0 h 2160886"/>
              <a:gd name="connsiteX1" fmla="*/ 144711 w 3889127"/>
              <a:gd name="connsiteY1" fmla="*/ 0 h 2160886"/>
              <a:gd name="connsiteX2" fmla="*/ 144711 w 3889127"/>
              <a:gd name="connsiteY2" fmla="*/ 360362 h 2160886"/>
              <a:gd name="connsiteX3" fmla="*/ 3673103 w 3889127"/>
              <a:gd name="connsiteY3" fmla="*/ 360362 h 2160886"/>
              <a:gd name="connsiteX4" fmla="*/ 3673103 w 3889127"/>
              <a:gd name="connsiteY4" fmla="*/ 0 h 2160886"/>
              <a:gd name="connsiteX5" fmla="*/ 3889127 w 3889127"/>
              <a:gd name="connsiteY5" fmla="*/ 0 h 2160886"/>
              <a:gd name="connsiteX6" fmla="*/ 3889127 w 3889127"/>
              <a:gd name="connsiteY6" fmla="*/ 2160886 h 2160886"/>
              <a:gd name="connsiteX7" fmla="*/ 0 w 3889127"/>
              <a:gd name="connsiteY7" fmla="*/ 2160886 h 2160886"/>
              <a:gd name="connsiteX0" fmla="*/ 144711 w 3889127"/>
              <a:gd name="connsiteY0" fmla="*/ 360362 h 2160886"/>
              <a:gd name="connsiteX1" fmla="*/ 3673103 w 3889127"/>
              <a:gd name="connsiteY1" fmla="*/ 360362 h 2160886"/>
              <a:gd name="connsiteX2" fmla="*/ 3673103 w 3889127"/>
              <a:gd name="connsiteY2" fmla="*/ 0 h 2160886"/>
              <a:gd name="connsiteX3" fmla="*/ 3889127 w 3889127"/>
              <a:gd name="connsiteY3" fmla="*/ 0 h 2160886"/>
              <a:gd name="connsiteX4" fmla="*/ 3889127 w 3889127"/>
              <a:gd name="connsiteY4" fmla="*/ 2160886 h 2160886"/>
              <a:gd name="connsiteX5" fmla="*/ 0 w 3889127"/>
              <a:gd name="connsiteY5" fmla="*/ 2160886 h 2160886"/>
              <a:gd name="connsiteX6" fmla="*/ 0 w 3889127"/>
              <a:gd name="connsiteY6" fmla="*/ 0 h 2160886"/>
              <a:gd name="connsiteX7" fmla="*/ 144711 w 3889127"/>
              <a:gd name="connsiteY7" fmla="*/ 0 h 2160886"/>
              <a:gd name="connsiteX8" fmla="*/ 236151 w 3889127"/>
              <a:gd name="connsiteY8" fmla="*/ 451802 h 2160886"/>
              <a:gd name="connsiteX0" fmla="*/ 144711 w 3889127"/>
              <a:gd name="connsiteY0" fmla="*/ 360362 h 2160886"/>
              <a:gd name="connsiteX1" fmla="*/ 3673103 w 3889127"/>
              <a:gd name="connsiteY1" fmla="*/ 360362 h 2160886"/>
              <a:gd name="connsiteX2" fmla="*/ 3673103 w 3889127"/>
              <a:gd name="connsiteY2" fmla="*/ 0 h 2160886"/>
              <a:gd name="connsiteX3" fmla="*/ 3889127 w 3889127"/>
              <a:gd name="connsiteY3" fmla="*/ 0 h 2160886"/>
              <a:gd name="connsiteX4" fmla="*/ 3889127 w 3889127"/>
              <a:gd name="connsiteY4" fmla="*/ 2160886 h 2160886"/>
              <a:gd name="connsiteX5" fmla="*/ 0 w 3889127"/>
              <a:gd name="connsiteY5" fmla="*/ 2160886 h 2160886"/>
              <a:gd name="connsiteX6" fmla="*/ 0 w 3889127"/>
              <a:gd name="connsiteY6" fmla="*/ 0 h 2160886"/>
              <a:gd name="connsiteX7" fmla="*/ 144711 w 3889127"/>
              <a:gd name="connsiteY7" fmla="*/ 0 h 2160886"/>
              <a:gd name="connsiteX0" fmla="*/ 3673103 w 3889127"/>
              <a:gd name="connsiteY0" fmla="*/ 360362 h 2160886"/>
              <a:gd name="connsiteX1" fmla="*/ 3673103 w 3889127"/>
              <a:gd name="connsiteY1" fmla="*/ 0 h 2160886"/>
              <a:gd name="connsiteX2" fmla="*/ 3889127 w 3889127"/>
              <a:gd name="connsiteY2" fmla="*/ 0 h 2160886"/>
              <a:gd name="connsiteX3" fmla="*/ 3889127 w 3889127"/>
              <a:gd name="connsiteY3" fmla="*/ 2160886 h 2160886"/>
              <a:gd name="connsiteX4" fmla="*/ 0 w 3889127"/>
              <a:gd name="connsiteY4" fmla="*/ 2160886 h 2160886"/>
              <a:gd name="connsiteX5" fmla="*/ 0 w 3889127"/>
              <a:gd name="connsiteY5" fmla="*/ 0 h 2160886"/>
              <a:gd name="connsiteX6" fmla="*/ 144711 w 3889127"/>
              <a:gd name="connsiteY6" fmla="*/ 0 h 2160886"/>
              <a:gd name="connsiteX0" fmla="*/ 3673103 w 3889127"/>
              <a:gd name="connsiteY0" fmla="*/ 0 h 2160886"/>
              <a:gd name="connsiteX1" fmla="*/ 3889127 w 3889127"/>
              <a:gd name="connsiteY1" fmla="*/ 0 h 2160886"/>
              <a:gd name="connsiteX2" fmla="*/ 3889127 w 3889127"/>
              <a:gd name="connsiteY2" fmla="*/ 2160886 h 2160886"/>
              <a:gd name="connsiteX3" fmla="*/ 0 w 3889127"/>
              <a:gd name="connsiteY3" fmla="*/ 2160886 h 2160886"/>
              <a:gd name="connsiteX4" fmla="*/ 0 w 3889127"/>
              <a:gd name="connsiteY4" fmla="*/ 0 h 2160886"/>
              <a:gd name="connsiteX5" fmla="*/ 144711 w 3889127"/>
              <a:gd name="connsiteY5" fmla="*/ 0 h 2160886"/>
              <a:gd name="connsiteX0" fmla="*/ 3889127 w 3889127"/>
              <a:gd name="connsiteY0" fmla="*/ 0 h 2160886"/>
              <a:gd name="connsiteX1" fmla="*/ 3889127 w 3889127"/>
              <a:gd name="connsiteY1" fmla="*/ 2160886 h 2160886"/>
              <a:gd name="connsiteX2" fmla="*/ 0 w 3889127"/>
              <a:gd name="connsiteY2" fmla="*/ 2160886 h 2160886"/>
              <a:gd name="connsiteX3" fmla="*/ 0 w 3889127"/>
              <a:gd name="connsiteY3" fmla="*/ 0 h 2160886"/>
              <a:gd name="connsiteX4" fmla="*/ 144711 w 3889127"/>
              <a:gd name="connsiteY4" fmla="*/ 0 h 2160886"/>
              <a:gd name="connsiteX0" fmla="*/ 3889127 w 3889127"/>
              <a:gd name="connsiteY0" fmla="*/ 2160886 h 2160886"/>
              <a:gd name="connsiteX1" fmla="*/ 0 w 3889127"/>
              <a:gd name="connsiteY1" fmla="*/ 2160886 h 2160886"/>
              <a:gd name="connsiteX2" fmla="*/ 0 w 3889127"/>
              <a:gd name="connsiteY2" fmla="*/ 0 h 2160886"/>
              <a:gd name="connsiteX3" fmla="*/ 144711 w 3889127"/>
              <a:gd name="connsiteY3" fmla="*/ 0 h 2160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9127" h="2160886">
                <a:moveTo>
                  <a:pt x="3889127" y="2160886"/>
                </a:moveTo>
                <a:lnTo>
                  <a:pt x="0" y="2160886"/>
                </a:lnTo>
                <a:lnTo>
                  <a:pt x="0" y="0"/>
                </a:lnTo>
                <a:lnTo>
                  <a:pt x="144711" y="0"/>
                </a:lnTo>
              </a:path>
            </a:pathLst>
          </a:cu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32000" tIns="432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ZA" sz="1200" dirty="0">
                <a:solidFill>
                  <a:schemeClr val="tx2"/>
                </a:solidFill>
              </a:rPr>
              <a:t>Focus on existing Businesses</a:t>
            </a:r>
          </a:p>
          <a:p>
            <a:pPr marL="360363" lvl="1" indent="-14605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schemeClr val="tx2"/>
                </a:solidFill>
              </a:rPr>
              <a:t>Burger King</a:t>
            </a:r>
          </a:p>
          <a:p>
            <a:pPr marL="712788" lvl="2" indent="-171450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Century Gothic" panose="020B0502020202020204" pitchFamily="34" charset="0"/>
              <a:buChar char="›"/>
            </a:pPr>
            <a:r>
              <a:rPr lang="en-ZA" sz="1100" dirty="0">
                <a:solidFill>
                  <a:schemeClr val="tx2"/>
                </a:solidFill>
              </a:rPr>
              <a:t>Optimization of the operating model</a:t>
            </a:r>
          </a:p>
          <a:p>
            <a:pPr marL="712788" lvl="2" indent="-171450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Century Gothic" panose="020B0502020202020204" pitchFamily="34" charset="0"/>
              <a:buChar char="›"/>
            </a:pPr>
            <a:r>
              <a:rPr lang="en-ZA" sz="1100" dirty="0">
                <a:solidFill>
                  <a:schemeClr val="tx2"/>
                </a:solidFill>
              </a:rPr>
              <a:t>Cost efficiencies</a:t>
            </a:r>
          </a:p>
          <a:p>
            <a:pPr marL="712788" lvl="2" indent="-171450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Century Gothic" panose="020B0502020202020204" pitchFamily="34" charset="0"/>
              <a:buChar char="›"/>
            </a:pPr>
            <a:r>
              <a:rPr lang="en-ZA" sz="1100" dirty="0">
                <a:solidFill>
                  <a:schemeClr val="tx2"/>
                </a:solidFill>
              </a:rPr>
              <a:t>Innovative marketing initiatives</a:t>
            </a:r>
          </a:p>
          <a:p>
            <a:pPr marL="712788" lvl="2" indent="-171450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Century Gothic" panose="020B0502020202020204" pitchFamily="34" charset="0"/>
              <a:buChar char="›"/>
            </a:pPr>
            <a:r>
              <a:rPr lang="en-ZA" sz="1100" dirty="0">
                <a:solidFill>
                  <a:schemeClr val="tx2"/>
                </a:solidFill>
              </a:rPr>
              <a:t>New Store roll-outs</a:t>
            </a:r>
          </a:p>
          <a:p>
            <a:pPr marL="360363" lvl="1" indent="-14605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schemeClr val="tx2"/>
                </a:solidFill>
              </a:rPr>
              <a:t>Dunkin’ Brands</a:t>
            </a:r>
          </a:p>
          <a:p>
            <a:pPr marL="712788" lvl="2" indent="-171450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Century Gothic" panose="020B0502020202020204" pitchFamily="34" charset="0"/>
              <a:buChar char="›"/>
            </a:pPr>
            <a:r>
              <a:rPr lang="en-ZA" sz="1100" dirty="0">
                <a:solidFill>
                  <a:schemeClr val="tx2"/>
                </a:solidFill>
              </a:rPr>
              <a:t>“Challenging brands”</a:t>
            </a:r>
          </a:p>
          <a:p>
            <a:pPr marL="712788" lvl="2" indent="-171450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Century Gothic" panose="020B0502020202020204" pitchFamily="34" charset="0"/>
              <a:buChar char="›"/>
            </a:pPr>
            <a:r>
              <a:rPr lang="en-ZA" sz="1100" dirty="0">
                <a:solidFill>
                  <a:schemeClr val="tx2"/>
                </a:solidFill>
              </a:rPr>
              <a:t>Re-look at operating models &amp; monitor</a:t>
            </a:r>
          </a:p>
          <a:p>
            <a:pPr marL="360363" lvl="1" indent="-14605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schemeClr val="tx2"/>
                </a:solidFill>
              </a:rPr>
              <a:t>Spur </a:t>
            </a:r>
          </a:p>
          <a:p>
            <a:pPr marL="712788" lvl="2" indent="-171450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Century Gothic" panose="020B0502020202020204" pitchFamily="34" charset="0"/>
              <a:buChar char="›"/>
            </a:pPr>
            <a:r>
              <a:rPr lang="en-ZA" sz="1100" dirty="0">
                <a:solidFill>
                  <a:schemeClr val="tx2"/>
                </a:solidFill>
              </a:rPr>
              <a:t>Strategic investment</a:t>
            </a:r>
          </a:p>
          <a:p>
            <a:pPr marL="712788" lvl="2" indent="-171450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Century Gothic" panose="020B0502020202020204" pitchFamily="34" charset="0"/>
              <a:buChar char="›"/>
            </a:pPr>
            <a:r>
              <a:rPr lang="en-ZA" sz="1100" dirty="0">
                <a:solidFill>
                  <a:schemeClr val="tx2"/>
                </a:solidFill>
              </a:rPr>
              <a:t>Stable dividend yield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3EC4AC7-693D-43A3-934B-7231C3881462}"/>
              </a:ext>
            </a:extLst>
          </p:cNvPr>
          <p:cNvSpPr/>
          <p:nvPr/>
        </p:nvSpPr>
        <p:spPr>
          <a:xfrm>
            <a:off x="5148510" y="1340892"/>
            <a:ext cx="575618" cy="57561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20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ZA" sz="1600" dirty="0">
                <a:solidFill>
                  <a:schemeClr val="accent1"/>
                </a:solidFill>
              </a:rPr>
              <a:t>ACTIONS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A99BC57-3A48-4E1E-B695-E1D541262E99}"/>
              </a:ext>
            </a:extLst>
          </p:cNvPr>
          <p:cNvGrpSpPr/>
          <p:nvPr/>
        </p:nvGrpSpPr>
        <p:grpSpPr>
          <a:xfrm>
            <a:off x="5253373" y="1412777"/>
            <a:ext cx="368064" cy="400392"/>
            <a:chOff x="6316663" y="1790701"/>
            <a:chExt cx="234950" cy="255588"/>
          </a:xfrm>
          <a:solidFill>
            <a:schemeClr val="accent2"/>
          </a:solidFill>
        </p:grpSpPr>
        <p:sp>
          <p:nvSpPr>
            <p:cNvPr id="37" name="Freeform 309">
              <a:extLst>
                <a:ext uri="{FF2B5EF4-FFF2-40B4-BE49-F238E27FC236}">
                  <a16:creationId xmlns:a16="http://schemas.microsoft.com/office/drawing/2014/main" id="{A2C4385F-D07F-4086-B7C2-530AD565D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8738" y="1790701"/>
              <a:ext cx="50800" cy="141288"/>
            </a:xfrm>
            <a:custGeom>
              <a:avLst/>
              <a:gdLst>
                <a:gd name="T0" fmla="*/ 315 w 631"/>
                <a:gd name="T1" fmla="*/ 0 h 1783"/>
                <a:gd name="T2" fmla="*/ 359 w 631"/>
                <a:gd name="T3" fmla="*/ 3 h 1783"/>
                <a:gd name="T4" fmla="*/ 400 w 631"/>
                <a:gd name="T5" fmla="*/ 13 h 1783"/>
                <a:gd name="T6" fmla="*/ 438 w 631"/>
                <a:gd name="T7" fmla="*/ 26 h 1783"/>
                <a:gd name="T8" fmla="*/ 475 w 631"/>
                <a:gd name="T9" fmla="*/ 44 h 1783"/>
                <a:gd name="T10" fmla="*/ 508 w 631"/>
                <a:gd name="T11" fmla="*/ 68 h 1783"/>
                <a:gd name="T12" fmla="*/ 539 w 631"/>
                <a:gd name="T13" fmla="*/ 94 h 1783"/>
                <a:gd name="T14" fmla="*/ 566 w 631"/>
                <a:gd name="T15" fmla="*/ 126 h 1783"/>
                <a:gd name="T16" fmla="*/ 588 w 631"/>
                <a:gd name="T17" fmla="*/ 159 h 1783"/>
                <a:gd name="T18" fmla="*/ 607 w 631"/>
                <a:gd name="T19" fmla="*/ 196 h 1783"/>
                <a:gd name="T20" fmla="*/ 620 w 631"/>
                <a:gd name="T21" fmla="*/ 236 h 1783"/>
                <a:gd name="T22" fmla="*/ 628 w 631"/>
                <a:gd name="T23" fmla="*/ 277 h 1783"/>
                <a:gd name="T24" fmla="*/ 631 w 631"/>
                <a:gd name="T25" fmla="*/ 320 h 1783"/>
                <a:gd name="T26" fmla="*/ 631 w 631"/>
                <a:gd name="T27" fmla="*/ 1463 h 1783"/>
                <a:gd name="T28" fmla="*/ 628 w 631"/>
                <a:gd name="T29" fmla="*/ 1507 h 1783"/>
                <a:gd name="T30" fmla="*/ 620 w 631"/>
                <a:gd name="T31" fmla="*/ 1548 h 1783"/>
                <a:gd name="T32" fmla="*/ 607 w 631"/>
                <a:gd name="T33" fmla="*/ 1588 h 1783"/>
                <a:gd name="T34" fmla="*/ 588 w 631"/>
                <a:gd name="T35" fmla="*/ 1625 h 1783"/>
                <a:gd name="T36" fmla="*/ 566 w 631"/>
                <a:gd name="T37" fmla="*/ 1659 h 1783"/>
                <a:gd name="T38" fmla="*/ 539 w 631"/>
                <a:gd name="T39" fmla="*/ 1690 h 1783"/>
                <a:gd name="T40" fmla="*/ 508 w 631"/>
                <a:gd name="T41" fmla="*/ 1717 h 1783"/>
                <a:gd name="T42" fmla="*/ 475 w 631"/>
                <a:gd name="T43" fmla="*/ 1739 h 1783"/>
                <a:gd name="T44" fmla="*/ 438 w 631"/>
                <a:gd name="T45" fmla="*/ 1759 h 1783"/>
                <a:gd name="T46" fmla="*/ 400 w 631"/>
                <a:gd name="T47" fmla="*/ 1772 h 1783"/>
                <a:gd name="T48" fmla="*/ 359 w 631"/>
                <a:gd name="T49" fmla="*/ 1780 h 1783"/>
                <a:gd name="T50" fmla="*/ 315 w 631"/>
                <a:gd name="T51" fmla="*/ 1783 h 1783"/>
                <a:gd name="T52" fmla="*/ 272 w 631"/>
                <a:gd name="T53" fmla="*/ 1780 h 1783"/>
                <a:gd name="T54" fmla="*/ 231 w 631"/>
                <a:gd name="T55" fmla="*/ 1772 h 1783"/>
                <a:gd name="T56" fmla="*/ 193 w 631"/>
                <a:gd name="T57" fmla="*/ 1759 h 1783"/>
                <a:gd name="T58" fmla="*/ 156 w 631"/>
                <a:gd name="T59" fmla="*/ 1739 h 1783"/>
                <a:gd name="T60" fmla="*/ 122 w 631"/>
                <a:gd name="T61" fmla="*/ 1717 h 1783"/>
                <a:gd name="T62" fmla="*/ 92 w 631"/>
                <a:gd name="T63" fmla="*/ 1690 h 1783"/>
                <a:gd name="T64" fmla="*/ 65 w 631"/>
                <a:gd name="T65" fmla="*/ 1659 h 1783"/>
                <a:gd name="T66" fmla="*/ 43 w 631"/>
                <a:gd name="T67" fmla="*/ 1625 h 1783"/>
                <a:gd name="T68" fmla="*/ 24 w 631"/>
                <a:gd name="T69" fmla="*/ 1588 h 1783"/>
                <a:gd name="T70" fmla="*/ 11 w 631"/>
                <a:gd name="T71" fmla="*/ 1548 h 1783"/>
                <a:gd name="T72" fmla="*/ 3 w 631"/>
                <a:gd name="T73" fmla="*/ 1507 h 1783"/>
                <a:gd name="T74" fmla="*/ 0 w 631"/>
                <a:gd name="T75" fmla="*/ 1463 h 1783"/>
                <a:gd name="T76" fmla="*/ 0 w 631"/>
                <a:gd name="T77" fmla="*/ 320 h 1783"/>
                <a:gd name="T78" fmla="*/ 3 w 631"/>
                <a:gd name="T79" fmla="*/ 277 h 1783"/>
                <a:gd name="T80" fmla="*/ 11 w 631"/>
                <a:gd name="T81" fmla="*/ 236 h 1783"/>
                <a:gd name="T82" fmla="*/ 24 w 631"/>
                <a:gd name="T83" fmla="*/ 196 h 1783"/>
                <a:gd name="T84" fmla="*/ 43 w 631"/>
                <a:gd name="T85" fmla="*/ 159 h 1783"/>
                <a:gd name="T86" fmla="*/ 65 w 631"/>
                <a:gd name="T87" fmla="*/ 126 h 1783"/>
                <a:gd name="T88" fmla="*/ 92 w 631"/>
                <a:gd name="T89" fmla="*/ 94 h 1783"/>
                <a:gd name="T90" fmla="*/ 122 w 631"/>
                <a:gd name="T91" fmla="*/ 68 h 1783"/>
                <a:gd name="T92" fmla="*/ 156 w 631"/>
                <a:gd name="T93" fmla="*/ 44 h 1783"/>
                <a:gd name="T94" fmla="*/ 193 w 631"/>
                <a:gd name="T95" fmla="*/ 26 h 1783"/>
                <a:gd name="T96" fmla="*/ 231 w 631"/>
                <a:gd name="T97" fmla="*/ 13 h 1783"/>
                <a:gd name="T98" fmla="*/ 272 w 631"/>
                <a:gd name="T99" fmla="*/ 3 h 1783"/>
                <a:gd name="T100" fmla="*/ 315 w 631"/>
                <a:gd name="T101" fmla="*/ 0 h 1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1" h="1783">
                  <a:moveTo>
                    <a:pt x="315" y="0"/>
                  </a:moveTo>
                  <a:lnTo>
                    <a:pt x="359" y="3"/>
                  </a:lnTo>
                  <a:lnTo>
                    <a:pt x="400" y="13"/>
                  </a:lnTo>
                  <a:lnTo>
                    <a:pt x="438" y="26"/>
                  </a:lnTo>
                  <a:lnTo>
                    <a:pt x="475" y="44"/>
                  </a:lnTo>
                  <a:lnTo>
                    <a:pt x="508" y="68"/>
                  </a:lnTo>
                  <a:lnTo>
                    <a:pt x="539" y="94"/>
                  </a:lnTo>
                  <a:lnTo>
                    <a:pt x="566" y="126"/>
                  </a:lnTo>
                  <a:lnTo>
                    <a:pt x="588" y="159"/>
                  </a:lnTo>
                  <a:lnTo>
                    <a:pt x="607" y="196"/>
                  </a:lnTo>
                  <a:lnTo>
                    <a:pt x="620" y="236"/>
                  </a:lnTo>
                  <a:lnTo>
                    <a:pt x="628" y="277"/>
                  </a:lnTo>
                  <a:lnTo>
                    <a:pt x="631" y="320"/>
                  </a:lnTo>
                  <a:lnTo>
                    <a:pt x="631" y="1463"/>
                  </a:lnTo>
                  <a:lnTo>
                    <a:pt x="628" y="1507"/>
                  </a:lnTo>
                  <a:lnTo>
                    <a:pt x="620" y="1548"/>
                  </a:lnTo>
                  <a:lnTo>
                    <a:pt x="607" y="1588"/>
                  </a:lnTo>
                  <a:lnTo>
                    <a:pt x="588" y="1625"/>
                  </a:lnTo>
                  <a:lnTo>
                    <a:pt x="566" y="1659"/>
                  </a:lnTo>
                  <a:lnTo>
                    <a:pt x="539" y="1690"/>
                  </a:lnTo>
                  <a:lnTo>
                    <a:pt x="508" y="1717"/>
                  </a:lnTo>
                  <a:lnTo>
                    <a:pt x="475" y="1739"/>
                  </a:lnTo>
                  <a:lnTo>
                    <a:pt x="438" y="1759"/>
                  </a:lnTo>
                  <a:lnTo>
                    <a:pt x="400" y="1772"/>
                  </a:lnTo>
                  <a:lnTo>
                    <a:pt x="359" y="1780"/>
                  </a:lnTo>
                  <a:lnTo>
                    <a:pt x="315" y="1783"/>
                  </a:lnTo>
                  <a:lnTo>
                    <a:pt x="272" y="1780"/>
                  </a:lnTo>
                  <a:lnTo>
                    <a:pt x="231" y="1772"/>
                  </a:lnTo>
                  <a:lnTo>
                    <a:pt x="193" y="1759"/>
                  </a:lnTo>
                  <a:lnTo>
                    <a:pt x="156" y="1739"/>
                  </a:lnTo>
                  <a:lnTo>
                    <a:pt x="122" y="1717"/>
                  </a:lnTo>
                  <a:lnTo>
                    <a:pt x="92" y="1690"/>
                  </a:lnTo>
                  <a:lnTo>
                    <a:pt x="65" y="1659"/>
                  </a:lnTo>
                  <a:lnTo>
                    <a:pt x="43" y="1625"/>
                  </a:lnTo>
                  <a:lnTo>
                    <a:pt x="24" y="1588"/>
                  </a:lnTo>
                  <a:lnTo>
                    <a:pt x="11" y="1548"/>
                  </a:lnTo>
                  <a:lnTo>
                    <a:pt x="3" y="1507"/>
                  </a:lnTo>
                  <a:lnTo>
                    <a:pt x="0" y="1463"/>
                  </a:lnTo>
                  <a:lnTo>
                    <a:pt x="0" y="320"/>
                  </a:lnTo>
                  <a:lnTo>
                    <a:pt x="3" y="277"/>
                  </a:lnTo>
                  <a:lnTo>
                    <a:pt x="11" y="236"/>
                  </a:lnTo>
                  <a:lnTo>
                    <a:pt x="24" y="196"/>
                  </a:lnTo>
                  <a:lnTo>
                    <a:pt x="43" y="159"/>
                  </a:lnTo>
                  <a:lnTo>
                    <a:pt x="65" y="126"/>
                  </a:lnTo>
                  <a:lnTo>
                    <a:pt x="92" y="94"/>
                  </a:lnTo>
                  <a:lnTo>
                    <a:pt x="122" y="68"/>
                  </a:lnTo>
                  <a:lnTo>
                    <a:pt x="156" y="44"/>
                  </a:lnTo>
                  <a:lnTo>
                    <a:pt x="193" y="26"/>
                  </a:lnTo>
                  <a:lnTo>
                    <a:pt x="231" y="13"/>
                  </a:lnTo>
                  <a:lnTo>
                    <a:pt x="272" y="3"/>
                  </a:lnTo>
                  <a:lnTo>
                    <a:pt x="3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8" name="Freeform 310">
              <a:extLst>
                <a:ext uri="{FF2B5EF4-FFF2-40B4-BE49-F238E27FC236}">
                  <a16:creationId xmlns:a16="http://schemas.microsoft.com/office/drawing/2014/main" id="{B8A3D9B3-C884-42CB-A061-F576F474A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663" y="1841501"/>
              <a:ext cx="234950" cy="204788"/>
            </a:xfrm>
            <a:custGeom>
              <a:avLst/>
              <a:gdLst>
                <a:gd name="T0" fmla="*/ 2455 w 2963"/>
                <a:gd name="T1" fmla="*/ 11 h 2577"/>
                <a:gd name="T2" fmla="*/ 2557 w 2963"/>
                <a:gd name="T3" fmla="*/ 60 h 2577"/>
                <a:gd name="T4" fmla="*/ 2666 w 2963"/>
                <a:gd name="T5" fmla="*/ 180 h 2577"/>
                <a:gd name="T6" fmla="*/ 2800 w 2963"/>
                <a:gd name="T7" fmla="*/ 397 h 2577"/>
                <a:gd name="T8" fmla="*/ 2896 w 2963"/>
                <a:gd name="T9" fmla="*/ 636 h 2577"/>
                <a:gd name="T10" fmla="*/ 2952 w 2963"/>
                <a:gd name="T11" fmla="*/ 896 h 2577"/>
                <a:gd name="T12" fmla="*/ 2960 w 2963"/>
                <a:gd name="T13" fmla="*/ 1175 h 2577"/>
                <a:gd name="T14" fmla="*/ 2914 w 2963"/>
                <a:gd name="T15" fmla="*/ 1460 h 2577"/>
                <a:gd name="T16" fmla="*/ 2818 w 2963"/>
                <a:gd name="T17" fmla="*/ 1725 h 2577"/>
                <a:gd name="T18" fmla="*/ 2676 w 2963"/>
                <a:gd name="T19" fmla="*/ 1963 h 2577"/>
                <a:gd name="T20" fmla="*/ 2495 w 2963"/>
                <a:gd name="T21" fmla="*/ 2170 h 2577"/>
                <a:gd name="T22" fmla="*/ 2280 w 2963"/>
                <a:gd name="T23" fmla="*/ 2340 h 2577"/>
                <a:gd name="T24" fmla="*/ 2036 w 2963"/>
                <a:gd name="T25" fmla="*/ 2468 h 2577"/>
                <a:gd name="T26" fmla="*/ 1768 w 2963"/>
                <a:gd name="T27" fmla="*/ 2548 h 2577"/>
                <a:gd name="T28" fmla="*/ 1481 w 2963"/>
                <a:gd name="T29" fmla="*/ 2577 h 2577"/>
                <a:gd name="T30" fmla="*/ 1194 w 2963"/>
                <a:gd name="T31" fmla="*/ 2548 h 2577"/>
                <a:gd name="T32" fmla="*/ 926 w 2963"/>
                <a:gd name="T33" fmla="*/ 2468 h 2577"/>
                <a:gd name="T34" fmla="*/ 681 w 2963"/>
                <a:gd name="T35" fmla="*/ 2340 h 2577"/>
                <a:gd name="T36" fmla="*/ 466 w 2963"/>
                <a:gd name="T37" fmla="*/ 2170 h 2577"/>
                <a:gd name="T38" fmla="*/ 286 w 2963"/>
                <a:gd name="T39" fmla="*/ 1963 h 2577"/>
                <a:gd name="T40" fmla="*/ 145 w 2963"/>
                <a:gd name="T41" fmla="*/ 1725 h 2577"/>
                <a:gd name="T42" fmla="*/ 49 w 2963"/>
                <a:gd name="T43" fmla="*/ 1460 h 2577"/>
                <a:gd name="T44" fmla="*/ 3 w 2963"/>
                <a:gd name="T45" fmla="*/ 1175 h 2577"/>
                <a:gd name="T46" fmla="*/ 11 w 2963"/>
                <a:gd name="T47" fmla="*/ 896 h 2577"/>
                <a:gd name="T48" fmla="*/ 65 w 2963"/>
                <a:gd name="T49" fmla="*/ 636 h 2577"/>
                <a:gd name="T50" fmla="*/ 163 w 2963"/>
                <a:gd name="T51" fmla="*/ 397 h 2577"/>
                <a:gd name="T52" fmla="*/ 296 w 2963"/>
                <a:gd name="T53" fmla="*/ 180 h 2577"/>
                <a:gd name="T54" fmla="*/ 376 w 2963"/>
                <a:gd name="T55" fmla="*/ 84 h 2577"/>
                <a:gd name="T56" fmla="*/ 472 w 2963"/>
                <a:gd name="T57" fmla="*/ 23 h 2577"/>
                <a:gd name="T58" fmla="*/ 582 w 2963"/>
                <a:gd name="T59" fmla="*/ 0 h 2577"/>
                <a:gd name="T60" fmla="*/ 692 w 2963"/>
                <a:gd name="T61" fmla="*/ 17 h 2577"/>
                <a:gd name="T62" fmla="*/ 793 w 2963"/>
                <a:gd name="T63" fmla="*/ 75 h 2577"/>
                <a:gd name="T64" fmla="*/ 867 w 2963"/>
                <a:gd name="T65" fmla="*/ 166 h 2577"/>
                <a:gd name="T66" fmla="*/ 903 w 2963"/>
                <a:gd name="T67" fmla="*/ 274 h 2577"/>
                <a:gd name="T68" fmla="*/ 898 w 2963"/>
                <a:gd name="T69" fmla="*/ 387 h 2577"/>
                <a:gd name="T70" fmla="*/ 855 w 2963"/>
                <a:gd name="T71" fmla="*/ 494 h 2577"/>
                <a:gd name="T72" fmla="*/ 756 w 2963"/>
                <a:gd name="T73" fmla="*/ 632 h 2577"/>
                <a:gd name="T74" fmla="*/ 674 w 2963"/>
                <a:gd name="T75" fmla="*/ 810 h 2577"/>
                <a:gd name="T76" fmla="*/ 635 w 2963"/>
                <a:gd name="T77" fmla="*/ 1007 h 2577"/>
                <a:gd name="T78" fmla="*/ 644 w 2963"/>
                <a:gd name="T79" fmla="*/ 1223 h 2577"/>
                <a:gd name="T80" fmla="*/ 706 w 2963"/>
                <a:gd name="T81" fmla="*/ 1427 h 2577"/>
                <a:gd name="T82" fmla="*/ 813 w 2963"/>
                <a:gd name="T83" fmla="*/ 1607 h 2577"/>
                <a:gd name="T84" fmla="*/ 958 w 2963"/>
                <a:gd name="T85" fmla="*/ 1753 h 2577"/>
                <a:gd name="T86" fmla="*/ 1135 w 2963"/>
                <a:gd name="T87" fmla="*/ 1862 h 2577"/>
                <a:gd name="T88" fmla="*/ 1337 w 2963"/>
                <a:gd name="T89" fmla="*/ 1924 h 2577"/>
                <a:gd name="T90" fmla="*/ 1555 w 2963"/>
                <a:gd name="T91" fmla="*/ 1934 h 2577"/>
                <a:gd name="T92" fmla="*/ 1763 w 2963"/>
                <a:gd name="T93" fmla="*/ 1888 h 2577"/>
                <a:gd name="T94" fmla="*/ 1949 w 2963"/>
                <a:gd name="T95" fmla="*/ 1794 h 2577"/>
                <a:gd name="T96" fmla="*/ 2106 w 2963"/>
                <a:gd name="T97" fmla="*/ 1660 h 2577"/>
                <a:gd name="T98" fmla="*/ 2225 w 2963"/>
                <a:gd name="T99" fmla="*/ 1491 h 2577"/>
                <a:gd name="T100" fmla="*/ 2303 w 2963"/>
                <a:gd name="T101" fmla="*/ 1293 h 2577"/>
                <a:gd name="T102" fmla="*/ 2331 w 2963"/>
                <a:gd name="T103" fmla="*/ 1076 h 2577"/>
                <a:gd name="T104" fmla="*/ 2307 w 2963"/>
                <a:gd name="T105" fmla="*/ 874 h 2577"/>
                <a:gd name="T106" fmla="*/ 2238 w 2963"/>
                <a:gd name="T107" fmla="*/ 689 h 2577"/>
                <a:gd name="T108" fmla="*/ 2131 w 2963"/>
                <a:gd name="T109" fmla="*/ 525 h 2577"/>
                <a:gd name="T110" fmla="*/ 2073 w 2963"/>
                <a:gd name="T111" fmla="*/ 424 h 2577"/>
                <a:gd name="T112" fmla="*/ 2057 w 2963"/>
                <a:gd name="T113" fmla="*/ 312 h 2577"/>
                <a:gd name="T114" fmla="*/ 2079 w 2963"/>
                <a:gd name="T115" fmla="*/ 201 h 2577"/>
                <a:gd name="T116" fmla="*/ 2141 w 2963"/>
                <a:gd name="T117" fmla="*/ 103 h 2577"/>
                <a:gd name="T118" fmla="*/ 2235 w 2963"/>
                <a:gd name="T119" fmla="*/ 32 h 2577"/>
                <a:gd name="T120" fmla="*/ 2344 w 2963"/>
                <a:gd name="T121" fmla="*/ 1 h 2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63" h="2577">
                  <a:moveTo>
                    <a:pt x="2381" y="0"/>
                  </a:moveTo>
                  <a:lnTo>
                    <a:pt x="2418" y="3"/>
                  </a:lnTo>
                  <a:lnTo>
                    <a:pt x="2455" y="11"/>
                  </a:lnTo>
                  <a:lnTo>
                    <a:pt x="2490" y="23"/>
                  </a:lnTo>
                  <a:lnTo>
                    <a:pt x="2525" y="40"/>
                  </a:lnTo>
                  <a:lnTo>
                    <a:pt x="2557" y="60"/>
                  </a:lnTo>
                  <a:lnTo>
                    <a:pt x="2587" y="84"/>
                  </a:lnTo>
                  <a:lnTo>
                    <a:pt x="2614" y="114"/>
                  </a:lnTo>
                  <a:lnTo>
                    <a:pt x="2666" y="180"/>
                  </a:lnTo>
                  <a:lnTo>
                    <a:pt x="2715" y="249"/>
                  </a:lnTo>
                  <a:lnTo>
                    <a:pt x="2760" y="322"/>
                  </a:lnTo>
                  <a:lnTo>
                    <a:pt x="2800" y="397"/>
                  </a:lnTo>
                  <a:lnTo>
                    <a:pt x="2837" y="474"/>
                  </a:lnTo>
                  <a:lnTo>
                    <a:pt x="2869" y="554"/>
                  </a:lnTo>
                  <a:lnTo>
                    <a:pt x="2896" y="636"/>
                  </a:lnTo>
                  <a:lnTo>
                    <a:pt x="2921" y="721"/>
                  </a:lnTo>
                  <a:lnTo>
                    <a:pt x="2939" y="807"/>
                  </a:lnTo>
                  <a:lnTo>
                    <a:pt x="2952" y="896"/>
                  </a:lnTo>
                  <a:lnTo>
                    <a:pt x="2960" y="986"/>
                  </a:lnTo>
                  <a:lnTo>
                    <a:pt x="2963" y="1076"/>
                  </a:lnTo>
                  <a:lnTo>
                    <a:pt x="2960" y="1175"/>
                  </a:lnTo>
                  <a:lnTo>
                    <a:pt x="2950" y="1272"/>
                  </a:lnTo>
                  <a:lnTo>
                    <a:pt x="2935" y="1367"/>
                  </a:lnTo>
                  <a:lnTo>
                    <a:pt x="2914" y="1460"/>
                  </a:lnTo>
                  <a:lnTo>
                    <a:pt x="2887" y="1551"/>
                  </a:lnTo>
                  <a:lnTo>
                    <a:pt x="2855" y="1639"/>
                  </a:lnTo>
                  <a:lnTo>
                    <a:pt x="2818" y="1725"/>
                  </a:lnTo>
                  <a:lnTo>
                    <a:pt x="2776" y="1807"/>
                  </a:lnTo>
                  <a:lnTo>
                    <a:pt x="2729" y="1887"/>
                  </a:lnTo>
                  <a:lnTo>
                    <a:pt x="2676" y="1963"/>
                  </a:lnTo>
                  <a:lnTo>
                    <a:pt x="2620" y="2035"/>
                  </a:lnTo>
                  <a:lnTo>
                    <a:pt x="2560" y="2105"/>
                  </a:lnTo>
                  <a:lnTo>
                    <a:pt x="2495" y="2170"/>
                  </a:lnTo>
                  <a:lnTo>
                    <a:pt x="2428" y="2231"/>
                  </a:lnTo>
                  <a:lnTo>
                    <a:pt x="2356" y="2288"/>
                  </a:lnTo>
                  <a:lnTo>
                    <a:pt x="2280" y="2340"/>
                  </a:lnTo>
                  <a:lnTo>
                    <a:pt x="2202" y="2388"/>
                  </a:lnTo>
                  <a:lnTo>
                    <a:pt x="2121" y="2430"/>
                  </a:lnTo>
                  <a:lnTo>
                    <a:pt x="2036" y="2468"/>
                  </a:lnTo>
                  <a:lnTo>
                    <a:pt x="1950" y="2501"/>
                  </a:lnTo>
                  <a:lnTo>
                    <a:pt x="1860" y="2527"/>
                  </a:lnTo>
                  <a:lnTo>
                    <a:pt x="1768" y="2548"/>
                  </a:lnTo>
                  <a:lnTo>
                    <a:pt x="1674" y="2565"/>
                  </a:lnTo>
                  <a:lnTo>
                    <a:pt x="1579" y="2574"/>
                  </a:lnTo>
                  <a:lnTo>
                    <a:pt x="1481" y="2577"/>
                  </a:lnTo>
                  <a:lnTo>
                    <a:pt x="1384" y="2574"/>
                  </a:lnTo>
                  <a:lnTo>
                    <a:pt x="1288" y="2565"/>
                  </a:lnTo>
                  <a:lnTo>
                    <a:pt x="1194" y="2548"/>
                  </a:lnTo>
                  <a:lnTo>
                    <a:pt x="1103" y="2527"/>
                  </a:lnTo>
                  <a:lnTo>
                    <a:pt x="1013" y="2501"/>
                  </a:lnTo>
                  <a:lnTo>
                    <a:pt x="926" y="2468"/>
                  </a:lnTo>
                  <a:lnTo>
                    <a:pt x="842" y="2430"/>
                  </a:lnTo>
                  <a:lnTo>
                    <a:pt x="760" y="2388"/>
                  </a:lnTo>
                  <a:lnTo>
                    <a:pt x="681" y="2340"/>
                  </a:lnTo>
                  <a:lnTo>
                    <a:pt x="607" y="2288"/>
                  </a:lnTo>
                  <a:lnTo>
                    <a:pt x="535" y="2231"/>
                  </a:lnTo>
                  <a:lnTo>
                    <a:pt x="466" y="2170"/>
                  </a:lnTo>
                  <a:lnTo>
                    <a:pt x="402" y="2105"/>
                  </a:lnTo>
                  <a:lnTo>
                    <a:pt x="342" y="2035"/>
                  </a:lnTo>
                  <a:lnTo>
                    <a:pt x="286" y="1963"/>
                  </a:lnTo>
                  <a:lnTo>
                    <a:pt x="234" y="1887"/>
                  </a:lnTo>
                  <a:lnTo>
                    <a:pt x="187" y="1807"/>
                  </a:lnTo>
                  <a:lnTo>
                    <a:pt x="145" y="1725"/>
                  </a:lnTo>
                  <a:lnTo>
                    <a:pt x="108" y="1639"/>
                  </a:lnTo>
                  <a:lnTo>
                    <a:pt x="75" y="1551"/>
                  </a:lnTo>
                  <a:lnTo>
                    <a:pt x="49" y="1460"/>
                  </a:lnTo>
                  <a:lnTo>
                    <a:pt x="28" y="1367"/>
                  </a:lnTo>
                  <a:lnTo>
                    <a:pt x="13" y="1272"/>
                  </a:lnTo>
                  <a:lnTo>
                    <a:pt x="3" y="1175"/>
                  </a:lnTo>
                  <a:lnTo>
                    <a:pt x="0" y="1076"/>
                  </a:lnTo>
                  <a:lnTo>
                    <a:pt x="3" y="986"/>
                  </a:lnTo>
                  <a:lnTo>
                    <a:pt x="11" y="896"/>
                  </a:lnTo>
                  <a:lnTo>
                    <a:pt x="24" y="807"/>
                  </a:lnTo>
                  <a:lnTo>
                    <a:pt x="42" y="721"/>
                  </a:lnTo>
                  <a:lnTo>
                    <a:pt x="65" y="636"/>
                  </a:lnTo>
                  <a:lnTo>
                    <a:pt x="93" y="554"/>
                  </a:lnTo>
                  <a:lnTo>
                    <a:pt x="126" y="474"/>
                  </a:lnTo>
                  <a:lnTo>
                    <a:pt x="163" y="397"/>
                  </a:lnTo>
                  <a:lnTo>
                    <a:pt x="203" y="322"/>
                  </a:lnTo>
                  <a:lnTo>
                    <a:pt x="247" y="249"/>
                  </a:lnTo>
                  <a:lnTo>
                    <a:pt x="296" y="180"/>
                  </a:lnTo>
                  <a:lnTo>
                    <a:pt x="348" y="114"/>
                  </a:lnTo>
                  <a:lnTo>
                    <a:pt x="349" y="114"/>
                  </a:lnTo>
                  <a:lnTo>
                    <a:pt x="376" y="84"/>
                  </a:lnTo>
                  <a:lnTo>
                    <a:pt x="406" y="60"/>
                  </a:lnTo>
                  <a:lnTo>
                    <a:pt x="438" y="40"/>
                  </a:lnTo>
                  <a:lnTo>
                    <a:pt x="472" y="23"/>
                  </a:lnTo>
                  <a:lnTo>
                    <a:pt x="508" y="11"/>
                  </a:lnTo>
                  <a:lnTo>
                    <a:pt x="545" y="3"/>
                  </a:lnTo>
                  <a:lnTo>
                    <a:pt x="582" y="0"/>
                  </a:lnTo>
                  <a:lnTo>
                    <a:pt x="619" y="1"/>
                  </a:lnTo>
                  <a:lnTo>
                    <a:pt x="656" y="7"/>
                  </a:lnTo>
                  <a:lnTo>
                    <a:pt x="692" y="17"/>
                  </a:lnTo>
                  <a:lnTo>
                    <a:pt x="728" y="32"/>
                  </a:lnTo>
                  <a:lnTo>
                    <a:pt x="762" y="51"/>
                  </a:lnTo>
                  <a:lnTo>
                    <a:pt x="793" y="75"/>
                  </a:lnTo>
                  <a:lnTo>
                    <a:pt x="822" y="103"/>
                  </a:lnTo>
                  <a:lnTo>
                    <a:pt x="846" y="133"/>
                  </a:lnTo>
                  <a:lnTo>
                    <a:pt x="867" y="166"/>
                  </a:lnTo>
                  <a:lnTo>
                    <a:pt x="883" y="201"/>
                  </a:lnTo>
                  <a:lnTo>
                    <a:pt x="894" y="236"/>
                  </a:lnTo>
                  <a:lnTo>
                    <a:pt x="903" y="274"/>
                  </a:lnTo>
                  <a:lnTo>
                    <a:pt x="906" y="312"/>
                  </a:lnTo>
                  <a:lnTo>
                    <a:pt x="905" y="349"/>
                  </a:lnTo>
                  <a:lnTo>
                    <a:pt x="898" y="387"/>
                  </a:lnTo>
                  <a:lnTo>
                    <a:pt x="889" y="424"/>
                  </a:lnTo>
                  <a:lnTo>
                    <a:pt x="874" y="459"/>
                  </a:lnTo>
                  <a:lnTo>
                    <a:pt x="855" y="494"/>
                  </a:lnTo>
                  <a:lnTo>
                    <a:pt x="832" y="525"/>
                  </a:lnTo>
                  <a:lnTo>
                    <a:pt x="792" y="577"/>
                  </a:lnTo>
                  <a:lnTo>
                    <a:pt x="756" y="632"/>
                  </a:lnTo>
                  <a:lnTo>
                    <a:pt x="725" y="689"/>
                  </a:lnTo>
                  <a:lnTo>
                    <a:pt x="696" y="748"/>
                  </a:lnTo>
                  <a:lnTo>
                    <a:pt x="674" y="810"/>
                  </a:lnTo>
                  <a:lnTo>
                    <a:pt x="656" y="874"/>
                  </a:lnTo>
                  <a:lnTo>
                    <a:pt x="643" y="940"/>
                  </a:lnTo>
                  <a:lnTo>
                    <a:pt x="635" y="1007"/>
                  </a:lnTo>
                  <a:lnTo>
                    <a:pt x="632" y="1076"/>
                  </a:lnTo>
                  <a:lnTo>
                    <a:pt x="635" y="1151"/>
                  </a:lnTo>
                  <a:lnTo>
                    <a:pt x="644" y="1223"/>
                  </a:lnTo>
                  <a:lnTo>
                    <a:pt x="659" y="1293"/>
                  </a:lnTo>
                  <a:lnTo>
                    <a:pt x="680" y="1361"/>
                  </a:lnTo>
                  <a:lnTo>
                    <a:pt x="706" y="1427"/>
                  </a:lnTo>
                  <a:lnTo>
                    <a:pt x="737" y="1491"/>
                  </a:lnTo>
                  <a:lnTo>
                    <a:pt x="773" y="1550"/>
                  </a:lnTo>
                  <a:lnTo>
                    <a:pt x="813" y="1607"/>
                  </a:lnTo>
                  <a:lnTo>
                    <a:pt x="857" y="1660"/>
                  </a:lnTo>
                  <a:lnTo>
                    <a:pt x="906" y="1708"/>
                  </a:lnTo>
                  <a:lnTo>
                    <a:pt x="958" y="1753"/>
                  </a:lnTo>
                  <a:lnTo>
                    <a:pt x="1014" y="1794"/>
                  </a:lnTo>
                  <a:lnTo>
                    <a:pt x="1073" y="1831"/>
                  </a:lnTo>
                  <a:lnTo>
                    <a:pt x="1135" y="1862"/>
                  </a:lnTo>
                  <a:lnTo>
                    <a:pt x="1200" y="1888"/>
                  </a:lnTo>
                  <a:lnTo>
                    <a:pt x="1267" y="1909"/>
                  </a:lnTo>
                  <a:lnTo>
                    <a:pt x="1337" y="1924"/>
                  </a:lnTo>
                  <a:lnTo>
                    <a:pt x="1408" y="1934"/>
                  </a:lnTo>
                  <a:lnTo>
                    <a:pt x="1481" y="1937"/>
                  </a:lnTo>
                  <a:lnTo>
                    <a:pt x="1555" y="1934"/>
                  </a:lnTo>
                  <a:lnTo>
                    <a:pt x="1626" y="1924"/>
                  </a:lnTo>
                  <a:lnTo>
                    <a:pt x="1695" y="1909"/>
                  </a:lnTo>
                  <a:lnTo>
                    <a:pt x="1763" y="1888"/>
                  </a:lnTo>
                  <a:lnTo>
                    <a:pt x="1827" y="1862"/>
                  </a:lnTo>
                  <a:lnTo>
                    <a:pt x="1889" y="1831"/>
                  </a:lnTo>
                  <a:lnTo>
                    <a:pt x="1949" y="1794"/>
                  </a:lnTo>
                  <a:lnTo>
                    <a:pt x="2004" y="1753"/>
                  </a:lnTo>
                  <a:lnTo>
                    <a:pt x="2056" y="1708"/>
                  </a:lnTo>
                  <a:lnTo>
                    <a:pt x="2106" y="1660"/>
                  </a:lnTo>
                  <a:lnTo>
                    <a:pt x="2150" y="1607"/>
                  </a:lnTo>
                  <a:lnTo>
                    <a:pt x="2190" y="1550"/>
                  </a:lnTo>
                  <a:lnTo>
                    <a:pt x="2225" y="1491"/>
                  </a:lnTo>
                  <a:lnTo>
                    <a:pt x="2256" y="1427"/>
                  </a:lnTo>
                  <a:lnTo>
                    <a:pt x="2282" y="1361"/>
                  </a:lnTo>
                  <a:lnTo>
                    <a:pt x="2303" y="1293"/>
                  </a:lnTo>
                  <a:lnTo>
                    <a:pt x="2318" y="1223"/>
                  </a:lnTo>
                  <a:lnTo>
                    <a:pt x="2328" y="1151"/>
                  </a:lnTo>
                  <a:lnTo>
                    <a:pt x="2331" y="1076"/>
                  </a:lnTo>
                  <a:lnTo>
                    <a:pt x="2328" y="1007"/>
                  </a:lnTo>
                  <a:lnTo>
                    <a:pt x="2320" y="940"/>
                  </a:lnTo>
                  <a:lnTo>
                    <a:pt x="2307" y="874"/>
                  </a:lnTo>
                  <a:lnTo>
                    <a:pt x="2288" y="810"/>
                  </a:lnTo>
                  <a:lnTo>
                    <a:pt x="2265" y="748"/>
                  </a:lnTo>
                  <a:lnTo>
                    <a:pt x="2238" y="689"/>
                  </a:lnTo>
                  <a:lnTo>
                    <a:pt x="2207" y="632"/>
                  </a:lnTo>
                  <a:lnTo>
                    <a:pt x="2171" y="577"/>
                  </a:lnTo>
                  <a:lnTo>
                    <a:pt x="2131" y="525"/>
                  </a:lnTo>
                  <a:lnTo>
                    <a:pt x="2108" y="494"/>
                  </a:lnTo>
                  <a:lnTo>
                    <a:pt x="2088" y="459"/>
                  </a:lnTo>
                  <a:lnTo>
                    <a:pt x="2073" y="424"/>
                  </a:lnTo>
                  <a:lnTo>
                    <a:pt x="2063" y="387"/>
                  </a:lnTo>
                  <a:lnTo>
                    <a:pt x="2058" y="349"/>
                  </a:lnTo>
                  <a:lnTo>
                    <a:pt x="2057" y="312"/>
                  </a:lnTo>
                  <a:lnTo>
                    <a:pt x="2060" y="274"/>
                  </a:lnTo>
                  <a:lnTo>
                    <a:pt x="2067" y="236"/>
                  </a:lnTo>
                  <a:lnTo>
                    <a:pt x="2079" y="201"/>
                  </a:lnTo>
                  <a:lnTo>
                    <a:pt x="2095" y="166"/>
                  </a:lnTo>
                  <a:lnTo>
                    <a:pt x="2117" y="133"/>
                  </a:lnTo>
                  <a:lnTo>
                    <a:pt x="2141" y="103"/>
                  </a:lnTo>
                  <a:lnTo>
                    <a:pt x="2170" y="75"/>
                  </a:lnTo>
                  <a:lnTo>
                    <a:pt x="2201" y="51"/>
                  </a:lnTo>
                  <a:lnTo>
                    <a:pt x="2235" y="32"/>
                  </a:lnTo>
                  <a:lnTo>
                    <a:pt x="2270" y="17"/>
                  </a:lnTo>
                  <a:lnTo>
                    <a:pt x="2307" y="7"/>
                  </a:lnTo>
                  <a:lnTo>
                    <a:pt x="2344" y="1"/>
                  </a:lnTo>
                  <a:lnTo>
                    <a:pt x="23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/>
              </a:endParaRPr>
            </a:p>
          </p:txBody>
        </p: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AA1189BB-52D5-466F-B0F8-C52887E8EB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636912"/>
            <a:ext cx="478585" cy="432048"/>
          </a:xfrm>
          <a:prstGeom prst="rect">
            <a:avLst/>
          </a:prstGeom>
        </p:spPr>
      </p:pic>
      <p:sp>
        <p:nvSpPr>
          <p:cNvPr id="44" name="Oval 43">
            <a:extLst>
              <a:ext uri="{FF2B5EF4-FFF2-40B4-BE49-F238E27FC236}">
                <a16:creationId xmlns:a16="http://schemas.microsoft.com/office/drawing/2014/main" id="{9EB539F1-0F4D-4D2B-AF8B-DC8E473F8183}"/>
              </a:ext>
            </a:extLst>
          </p:cNvPr>
          <p:cNvSpPr/>
          <p:nvPr/>
        </p:nvSpPr>
        <p:spPr>
          <a:xfrm>
            <a:off x="395982" y="1340892"/>
            <a:ext cx="575618" cy="57561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20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ZA" sz="1600" dirty="0">
                <a:solidFill>
                  <a:schemeClr val="accent1"/>
                </a:solidFill>
              </a:rPr>
              <a:t>OBJECTIVES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F1084D9-D2F2-4060-ACF6-7F31396B2BBD}"/>
              </a:ext>
            </a:extLst>
          </p:cNvPr>
          <p:cNvGrpSpPr/>
          <p:nvPr/>
        </p:nvGrpSpPr>
        <p:grpSpPr>
          <a:xfrm>
            <a:off x="495756" y="1427157"/>
            <a:ext cx="404780" cy="390778"/>
            <a:chOff x="-2284413" y="1179513"/>
            <a:chExt cx="1055688" cy="1019175"/>
          </a:xfrm>
          <a:solidFill>
            <a:schemeClr val="accent2"/>
          </a:solidFill>
        </p:grpSpPr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1C118240-D3C1-4935-AF1E-13A4336DD14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4413" y="1214438"/>
              <a:ext cx="971550" cy="984250"/>
            </a:xfrm>
            <a:custGeom>
              <a:avLst/>
              <a:gdLst>
                <a:gd name="T0" fmla="*/ 1821 w 1821"/>
                <a:gd name="T1" fmla="*/ 921 h 1842"/>
                <a:gd name="T2" fmla="*/ 910 w 1821"/>
                <a:gd name="T3" fmla="*/ 1842 h 1842"/>
                <a:gd name="T4" fmla="*/ 0 w 1821"/>
                <a:gd name="T5" fmla="*/ 921 h 1842"/>
                <a:gd name="T6" fmla="*/ 910 w 1821"/>
                <a:gd name="T7" fmla="*/ 0 h 1842"/>
                <a:gd name="T8" fmla="*/ 1511 w 1821"/>
                <a:gd name="T9" fmla="*/ 230 h 1842"/>
                <a:gd name="T10" fmla="*/ 1407 w 1821"/>
                <a:gd name="T11" fmla="*/ 324 h 1842"/>
                <a:gd name="T12" fmla="*/ 910 w 1821"/>
                <a:gd name="T13" fmla="*/ 141 h 1842"/>
                <a:gd name="T14" fmla="*/ 139 w 1821"/>
                <a:gd name="T15" fmla="*/ 921 h 1842"/>
                <a:gd name="T16" fmla="*/ 910 w 1821"/>
                <a:gd name="T17" fmla="*/ 1701 h 1842"/>
                <a:gd name="T18" fmla="*/ 1682 w 1821"/>
                <a:gd name="T19" fmla="*/ 921 h 1842"/>
                <a:gd name="T20" fmla="*/ 1554 w 1821"/>
                <a:gd name="T21" fmla="*/ 492 h 1842"/>
                <a:gd name="T22" fmla="*/ 1659 w 1821"/>
                <a:gd name="T23" fmla="*/ 398 h 1842"/>
                <a:gd name="T24" fmla="*/ 1821 w 1821"/>
                <a:gd name="T25" fmla="*/ 921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1" h="1842">
                  <a:moveTo>
                    <a:pt x="1821" y="921"/>
                  </a:moveTo>
                  <a:cubicBezTo>
                    <a:pt x="1821" y="1429"/>
                    <a:pt x="1412" y="1842"/>
                    <a:pt x="910" y="1842"/>
                  </a:cubicBezTo>
                  <a:cubicBezTo>
                    <a:pt x="408" y="1842"/>
                    <a:pt x="0" y="1429"/>
                    <a:pt x="0" y="921"/>
                  </a:cubicBezTo>
                  <a:cubicBezTo>
                    <a:pt x="0" y="414"/>
                    <a:pt x="408" y="0"/>
                    <a:pt x="910" y="0"/>
                  </a:cubicBezTo>
                  <a:cubicBezTo>
                    <a:pt x="1140" y="0"/>
                    <a:pt x="1351" y="87"/>
                    <a:pt x="1511" y="230"/>
                  </a:cubicBezTo>
                  <a:lnTo>
                    <a:pt x="1407" y="324"/>
                  </a:lnTo>
                  <a:cubicBezTo>
                    <a:pt x="1272" y="210"/>
                    <a:pt x="1099" y="141"/>
                    <a:pt x="910" y="141"/>
                  </a:cubicBezTo>
                  <a:cubicBezTo>
                    <a:pt x="485" y="141"/>
                    <a:pt x="139" y="491"/>
                    <a:pt x="139" y="921"/>
                  </a:cubicBezTo>
                  <a:cubicBezTo>
                    <a:pt x="139" y="1351"/>
                    <a:pt x="485" y="1701"/>
                    <a:pt x="910" y="1701"/>
                  </a:cubicBezTo>
                  <a:cubicBezTo>
                    <a:pt x="1336" y="1701"/>
                    <a:pt x="1682" y="1351"/>
                    <a:pt x="1682" y="921"/>
                  </a:cubicBezTo>
                  <a:cubicBezTo>
                    <a:pt x="1682" y="763"/>
                    <a:pt x="1635" y="615"/>
                    <a:pt x="1554" y="492"/>
                  </a:cubicBezTo>
                  <a:lnTo>
                    <a:pt x="1659" y="398"/>
                  </a:lnTo>
                  <a:cubicBezTo>
                    <a:pt x="1761" y="547"/>
                    <a:pt x="1821" y="727"/>
                    <a:pt x="1821" y="9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6">
              <a:extLst>
                <a:ext uri="{FF2B5EF4-FFF2-40B4-BE49-F238E27FC236}">
                  <a16:creationId xmlns:a16="http://schemas.microsoft.com/office/drawing/2014/main" id="{B695F76B-2D98-450A-A182-7FA3F833B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1700" y="1328738"/>
              <a:ext cx="746125" cy="755650"/>
            </a:xfrm>
            <a:custGeom>
              <a:avLst/>
              <a:gdLst>
                <a:gd name="T0" fmla="*/ 1399 w 1399"/>
                <a:gd name="T1" fmla="*/ 708 h 1416"/>
                <a:gd name="T2" fmla="*/ 699 w 1399"/>
                <a:gd name="T3" fmla="*/ 1416 h 1416"/>
                <a:gd name="T4" fmla="*/ 0 w 1399"/>
                <a:gd name="T5" fmla="*/ 708 h 1416"/>
                <a:gd name="T6" fmla="*/ 699 w 1399"/>
                <a:gd name="T7" fmla="*/ 0 h 1416"/>
                <a:gd name="T8" fmla="*/ 1141 w 1399"/>
                <a:gd name="T9" fmla="*/ 160 h 1416"/>
                <a:gd name="T10" fmla="*/ 1036 w 1399"/>
                <a:gd name="T11" fmla="*/ 255 h 1416"/>
                <a:gd name="T12" fmla="*/ 699 w 1399"/>
                <a:gd name="T13" fmla="*/ 141 h 1416"/>
                <a:gd name="T14" fmla="*/ 138 w 1399"/>
                <a:gd name="T15" fmla="*/ 708 h 1416"/>
                <a:gd name="T16" fmla="*/ 699 w 1399"/>
                <a:gd name="T17" fmla="*/ 1276 h 1416"/>
                <a:gd name="T18" fmla="*/ 1261 w 1399"/>
                <a:gd name="T19" fmla="*/ 708 h 1416"/>
                <a:gd name="T20" fmla="*/ 1184 w 1399"/>
                <a:gd name="T21" fmla="*/ 423 h 1416"/>
                <a:gd name="T22" fmla="*/ 1289 w 1399"/>
                <a:gd name="T23" fmla="*/ 328 h 1416"/>
                <a:gd name="T24" fmla="*/ 1399 w 1399"/>
                <a:gd name="T25" fmla="*/ 708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9" h="1416">
                  <a:moveTo>
                    <a:pt x="1399" y="708"/>
                  </a:moveTo>
                  <a:cubicBezTo>
                    <a:pt x="1399" y="1099"/>
                    <a:pt x="1085" y="1416"/>
                    <a:pt x="699" y="1416"/>
                  </a:cubicBezTo>
                  <a:cubicBezTo>
                    <a:pt x="313" y="1416"/>
                    <a:pt x="0" y="1099"/>
                    <a:pt x="0" y="708"/>
                  </a:cubicBezTo>
                  <a:cubicBezTo>
                    <a:pt x="0" y="318"/>
                    <a:pt x="313" y="0"/>
                    <a:pt x="699" y="0"/>
                  </a:cubicBezTo>
                  <a:cubicBezTo>
                    <a:pt x="867" y="0"/>
                    <a:pt x="1021" y="60"/>
                    <a:pt x="1141" y="160"/>
                  </a:cubicBezTo>
                  <a:lnTo>
                    <a:pt x="1036" y="255"/>
                  </a:lnTo>
                  <a:cubicBezTo>
                    <a:pt x="942" y="184"/>
                    <a:pt x="826" y="141"/>
                    <a:pt x="699" y="141"/>
                  </a:cubicBezTo>
                  <a:cubicBezTo>
                    <a:pt x="390" y="141"/>
                    <a:pt x="138" y="396"/>
                    <a:pt x="138" y="708"/>
                  </a:cubicBezTo>
                  <a:cubicBezTo>
                    <a:pt x="138" y="1021"/>
                    <a:pt x="390" y="1276"/>
                    <a:pt x="699" y="1276"/>
                  </a:cubicBezTo>
                  <a:cubicBezTo>
                    <a:pt x="1009" y="1276"/>
                    <a:pt x="1261" y="1021"/>
                    <a:pt x="1261" y="708"/>
                  </a:cubicBezTo>
                  <a:cubicBezTo>
                    <a:pt x="1261" y="604"/>
                    <a:pt x="1233" y="507"/>
                    <a:pt x="1184" y="423"/>
                  </a:cubicBezTo>
                  <a:lnTo>
                    <a:pt x="1289" y="328"/>
                  </a:lnTo>
                  <a:cubicBezTo>
                    <a:pt x="1358" y="438"/>
                    <a:pt x="1399" y="568"/>
                    <a:pt x="1399" y="7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7">
              <a:extLst>
                <a:ext uri="{FF2B5EF4-FFF2-40B4-BE49-F238E27FC236}">
                  <a16:creationId xmlns:a16="http://schemas.microsoft.com/office/drawing/2014/main" id="{14A0F587-10B5-4828-9D95-5E433DA02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0575" y="1441450"/>
              <a:ext cx="523875" cy="530225"/>
            </a:xfrm>
            <a:custGeom>
              <a:avLst/>
              <a:gdLst>
                <a:gd name="T0" fmla="*/ 979 w 979"/>
                <a:gd name="T1" fmla="*/ 495 h 991"/>
                <a:gd name="T2" fmla="*/ 489 w 979"/>
                <a:gd name="T3" fmla="*/ 991 h 991"/>
                <a:gd name="T4" fmla="*/ 0 w 979"/>
                <a:gd name="T5" fmla="*/ 495 h 991"/>
                <a:gd name="T6" fmla="*/ 489 w 979"/>
                <a:gd name="T7" fmla="*/ 0 h 991"/>
                <a:gd name="T8" fmla="*/ 771 w 979"/>
                <a:gd name="T9" fmla="*/ 91 h 991"/>
                <a:gd name="T10" fmla="*/ 664 w 979"/>
                <a:gd name="T11" fmla="*/ 188 h 991"/>
                <a:gd name="T12" fmla="*/ 489 w 979"/>
                <a:gd name="T13" fmla="*/ 140 h 991"/>
                <a:gd name="T14" fmla="*/ 138 w 979"/>
                <a:gd name="T15" fmla="*/ 495 h 991"/>
                <a:gd name="T16" fmla="*/ 489 w 979"/>
                <a:gd name="T17" fmla="*/ 850 h 991"/>
                <a:gd name="T18" fmla="*/ 841 w 979"/>
                <a:gd name="T19" fmla="*/ 495 h 991"/>
                <a:gd name="T20" fmla="*/ 812 w 979"/>
                <a:gd name="T21" fmla="*/ 355 h 991"/>
                <a:gd name="T22" fmla="*/ 919 w 979"/>
                <a:gd name="T23" fmla="*/ 258 h 991"/>
                <a:gd name="T24" fmla="*/ 979 w 979"/>
                <a:gd name="T25" fmla="*/ 495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9" h="991">
                  <a:moveTo>
                    <a:pt x="979" y="495"/>
                  </a:moveTo>
                  <a:cubicBezTo>
                    <a:pt x="979" y="768"/>
                    <a:pt x="759" y="991"/>
                    <a:pt x="489" y="991"/>
                  </a:cubicBezTo>
                  <a:cubicBezTo>
                    <a:pt x="219" y="991"/>
                    <a:pt x="0" y="768"/>
                    <a:pt x="0" y="495"/>
                  </a:cubicBezTo>
                  <a:cubicBezTo>
                    <a:pt x="0" y="222"/>
                    <a:pt x="219" y="0"/>
                    <a:pt x="489" y="0"/>
                  </a:cubicBezTo>
                  <a:cubicBezTo>
                    <a:pt x="594" y="0"/>
                    <a:pt x="692" y="34"/>
                    <a:pt x="771" y="91"/>
                  </a:cubicBezTo>
                  <a:lnTo>
                    <a:pt x="664" y="188"/>
                  </a:lnTo>
                  <a:cubicBezTo>
                    <a:pt x="612" y="158"/>
                    <a:pt x="553" y="140"/>
                    <a:pt x="489" y="140"/>
                  </a:cubicBezTo>
                  <a:cubicBezTo>
                    <a:pt x="296" y="140"/>
                    <a:pt x="138" y="300"/>
                    <a:pt x="138" y="495"/>
                  </a:cubicBezTo>
                  <a:cubicBezTo>
                    <a:pt x="138" y="691"/>
                    <a:pt x="296" y="850"/>
                    <a:pt x="489" y="850"/>
                  </a:cubicBezTo>
                  <a:cubicBezTo>
                    <a:pt x="683" y="850"/>
                    <a:pt x="841" y="691"/>
                    <a:pt x="841" y="495"/>
                  </a:cubicBezTo>
                  <a:cubicBezTo>
                    <a:pt x="841" y="446"/>
                    <a:pt x="830" y="398"/>
                    <a:pt x="812" y="355"/>
                  </a:cubicBezTo>
                  <a:lnTo>
                    <a:pt x="919" y="258"/>
                  </a:lnTo>
                  <a:cubicBezTo>
                    <a:pt x="958" y="329"/>
                    <a:pt x="979" y="410"/>
                    <a:pt x="979" y="4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8">
              <a:extLst>
                <a:ext uri="{FF2B5EF4-FFF2-40B4-BE49-F238E27FC236}">
                  <a16:creationId xmlns:a16="http://schemas.microsoft.com/office/drawing/2014/main" id="{75C75C9E-7A65-4061-94EF-C795D948E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7863" y="1555750"/>
              <a:ext cx="298450" cy="301625"/>
            </a:xfrm>
            <a:custGeom>
              <a:avLst/>
              <a:gdLst>
                <a:gd name="T0" fmla="*/ 559 w 559"/>
                <a:gd name="T1" fmla="*/ 283 h 566"/>
                <a:gd name="T2" fmla="*/ 279 w 559"/>
                <a:gd name="T3" fmla="*/ 566 h 566"/>
                <a:gd name="T4" fmla="*/ 0 w 559"/>
                <a:gd name="T5" fmla="*/ 283 h 566"/>
                <a:gd name="T6" fmla="*/ 279 w 559"/>
                <a:gd name="T7" fmla="*/ 0 h 566"/>
                <a:gd name="T8" fmla="*/ 397 w 559"/>
                <a:gd name="T9" fmla="*/ 27 h 566"/>
                <a:gd name="T10" fmla="*/ 289 w 559"/>
                <a:gd name="T11" fmla="*/ 124 h 566"/>
                <a:gd name="T12" fmla="*/ 279 w 559"/>
                <a:gd name="T13" fmla="*/ 123 h 566"/>
                <a:gd name="T14" fmla="*/ 120 w 559"/>
                <a:gd name="T15" fmla="*/ 283 h 566"/>
                <a:gd name="T16" fmla="*/ 279 w 559"/>
                <a:gd name="T17" fmla="*/ 444 h 566"/>
                <a:gd name="T18" fmla="*/ 438 w 559"/>
                <a:gd name="T19" fmla="*/ 291 h 566"/>
                <a:gd name="T20" fmla="*/ 545 w 559"/>
                <a:gd name="T21" fmla="*/ 195 h 566"/>
                <a:gd name="T22" fmla="*/ 559 w 559"/>
                <a:gd name="T23" fmla="*/ 283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9" h="566">
                  <a:moveTo>
                    <a:pt x="559" y="283"/>
                  </a:moveTo>
                  <a:cubicBezTo>
                    <a:pt x="559" y="439"/>
                    <a:pt x="433" y="566"/>
                    <a:pt x="279" y="566"/>
                  </a:cubicBezTo>
                  <a:cubicBezTo>
                    <a:pt x="125" y="566"/>
                    <a:pt x="0" y="439"/>
                    <a:pt x="0" y="283"/>
                  </a:cubicBezTo>
                  <a:cubicBezTo>
                    <a:pt x="0" y="127"/>
                    <a:pt x="125" y="0"/>
                    <a:pt x="279" y="0"/>
                  </a:cubicBezTo>
                  <a:cubicBezTo>
                    <a:pt x="322" y="0"/>
                    <a:pt x="361" y="10"/>
                    <a:pt x="397" y="27"/>
                  </a:cubicBezTo>
                  <a:lnTo>
                    <a:pt x="289" y="124"/>
                  </a:lnTo>
                  <a:cubicBezTo>
                    <a:pt x="286" y="124"/>
                    <a:pt x="283" y="123"/>
                    <a:pt x="279" y="123"/>
                  </a:cubicBezTo>
                  <a:cubicBezTo>
                    <a:pt x="192" y="123"/>
                    <a:pt x="120" y="195"/>
                    <a:pt x="120" y="283"/>
                  </a:cubicBezTo>
                  <a:cubicBezTo>
                    <a:pt x="120" y="372"/>
                    <a:pt x="192" y="444"/>
                    <a:pt x="279" y="444"/>
                  </a:cubicBezTo>
                  <a:cubicBezTo>
                    <a:pt x="364" y="444"/>
                    <a:pt x="433" y="376"/>
                    <a:pt x="438" y="291"/>
                  </a:cubicBezTo>
                  <a:lnTo>
                    <a:pt x="545" y="195"/>
                  </a:lnTo>
                  <a:cubicBezTo>
                    <a:pt x="554" y="223"/>
                    <a:pt x="559" y="252"/>
                    <a:pt x="559" y="2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9">
              <a:extLst>
                <a:ext uri="{FF2B5EF4-FFF2-40B4-BE49-F238E27FC236}">
                  <a16:creationId xmlns:a16="http://schemas.microsoft.com/office/drawing/2014/main" id="{B196E8C4-8743-42D5-9C04-BB4F90ED5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22450" y="1179513"/>
              <a:ext cx="593725" cy="550862"/>
            </a:xfrm>
            <a:custGeom>
              <a:avLst/>
              <a:gdLst>
                <a:gd name="T0" fmla="*/ 1108 w 1111"/>
                <a:gd name="T1" fmla="*/ 226 h 1029"/>
                <a:gd name="T2" fmla="*/ 891 w 1111"/>
                <a:gd name="T3" fmla="*/ 421 h 1029"/>
                <a:gd name="T4" fmla="*/ 740 w 1111"/>
                <a:gd name="T5" fmla="*/ 412 h 1029"/>
                <a:gd name="T6" fmla="*/ 70 w 1111"/>
                <a:gd name="T7" fmla="*/ 1015 h 1029"/>
                <a:gd name="T8" fmla="*/ 15 w 1111"/>
                <a:gd name="T9" fmla="*/ 1012 h 1029"/>
                <a:gd name="T10" fmla="*/ 18 w 1111"/>
                <a:gd name="T11" fmla="*/ 955 h 1029"/>
                <a:gd name="T12" fmla="*/ 686 w 1111"/>
                <a:gd name="T13" fmla="*/ 354 h 1029"/>
                <a:gd name="T14" fmla="*/ 696 w 1111"/>
                <a:gd name="T15" fmla="*/ 196 h 1029"/>
                <a:gd name="T16" fmla="*/ 910 w 1111"/>
                <a:gd name="T17" fmla="*/ 2 h 1029"/>
                <a:gd name="T18" fmla="*/ 916 w 1111"/>
                <a:gd name="T19" fmla="*/ 5 h 1029"/>
                <a:gd name="T20" fmla="*/ 908 w 1111"/>
                <a:gd name="T21" fmla="*/ 154 h 1029"/>
                <a:gd name="T22" fmla="*/ 941 w 1111"/>
                <a:gd name="T23" fmla="*/ 125 h 1029"/>
                <a:gd name="T24" fmla="*/ 993 w 1111"/>
                <a:gd name="T25" fmla="*/ 185 h 1029"/>
                <a:gd name="T26" fmla="*/ 963 w 1111"/>
                <a:gd name="T27" fmla="*/ 212 h 1029"/>
                <a:gd name="T28" fmla="*/ 1106 w 1111"/>
                <a:gd name="T29" fmla="*/ 220 h 1029"/>
                <a:gd name="T30" fmla="*/ 1108 w 1111"/>
                <a:gd name="T31" fmla="*/ 226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1" h="1029">
                  <a:moveTo>
                    <a:pt x="1108" y="226"/>
                  </a:moveTo>
                  <a:cubicBezTo>
                    <a:pt x="1106" y="228"/>
                    <a:pt x="894" y="421"/>
                    <a:pt x="891" y="421"/>
                  </a:cubicBezTo>
                  <a:cubicBezTo>
                    <a:pt x="881" y="420"/>
                    <a:pt x="751" y="413"/>
                    <a:pt x="740" y="412"/>
                  </a:cubicBezTo>
                  <a:lnTo>
                    <a:pt x="70" y="1015"/>
                  </a:lnTo>
                  <a:cubicBezTo>
                    <a:pt x="55" y="1029"/>
                    <a:pt x="29" y="1028"/>
                    <a:pt x="15" y="1012"/>
                  </a:cubicBezTo>
                  <a:cubicBezTo>
                    <a:pt x="0" y="996"/>
                    <a:pt x="2" y="970"/>
                    <a:pt x="18" y="955"/>
                  </a:cubicBezTo>
                  <a:lnTo>
                    <a:pt x="686" y="354"/>
                  </a:lnTo>
                  <a:cubicBezTo>
                    <a:pt x="686" y="351"/>
                    <a:pt x="694" y="198"/>
                    <a:pt x="696" y="196"/>
                  </a:cubicBezTo>
                  <a:lnTo>
                    <a:pt x="910" y="2"/>
                  </a:lnTo>
                  <a:cubicBezTo>
                    <a:pt x="912" y="0"/>
                    <a:pt x="916" y="2"/>
                    <a:pt x="916" y="5"/>
                  </a:cubicBezTo>
                  <a:cubicBezTo>
                    <a:pt x="913" y="71"/>
                    <a:pt x="914" y="38"/>
                    <a:pt x="908" y="154"/>
                  </a:cubicBezTo>
                  <a:lnTo>
                    <a:pt x="941" y="125"/>
                  </a:lnTo>
                  <a:cubicBezTo>
                    <a:pt x="980" y="90"/>
                    <a:pt x="1032" y="150"/>
                    <a:pt x="993" y="185"/>
                  </a:cubicBezTo>
                  <a:lnTo>
                    <a:pt x="963" y="212"/>
                  </a:lnTo>
                  <a:cubicBezTo>
                    <a:pt x="1078" y="218"/>
                    <a:pt x="1046" y="216"/>
                    <a:pt x="1106" y="220"/>
                  </a:cubicBezTo>
                  <a:cubicBezTo>
                    <a:pt x="1109" y="220"/>
                    <a:pt x="1111" y="224"/>
                    <a:pt x="1108" y="2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pic>
        <p:nvPicPr>
          <p:cNvPr id="54" name="Picture 53">
            <a:extLst>
              <a:ext uri="{FF2B5EF4-FFF2-40B4-BE49-F238E27FC236}">
                <a16:creationId xmlns:a16="http://schemas.microsoft.com/office/drawing/2014/main" id="{13E38B50-2A32-4B4B-8412-C330D2FE7CE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8064" y="3979896"/>
            <a:ext cx="720080" cy="260648"/>
          </a:xfrm>
          <a:prstGeom prst="rect">
            <a:avLst/>
          </a:prstGeom>
        </p:spPr>
      </p:pic>
      <p:pic>
        <p:nvPicPr>
          <p:cNvPr id="55" name="Picture 2" descr="Image result for SPUR CORP LOGO">
            <a:extLst>
              <a:ext uri="{FF2B5EF4-FFF2-40B4-BE49-F238E27FC236}">
                <a16:creationId xmlns:a16="http://schemas.microsoft.com/office/drawing/2014/main" id="{C36EECFE-084C-420E-BBEC-439BA00FAA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880" y="4764056"/>
            <a:ext cx="752872" cy="20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723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4A79BE-425A-4DAD-8D86-166A3E289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/>
              <a:t>CORPORATE ACTIVITY</a:t>
            </a:r>
            <a:endParaRPr lang="en-ZA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EC33353-9E07-4800-A40D-2E0E37D929C2}"/>
              </a:ext>
            </a:extLst>
          </p:cNvPr>
          <p:cNvSpPr/>
          <p:nvPr/>
        </p:nvSpPr>
        <p:spPr>
          <a:xfrm>
            <a:off x="250825" y="1628775"/>
            <a:ext cx="3889127" cy="3023740"/>
          </a:xfrm>
          <a:custGeom>
            <a:avLst/>
            <a:gdLst>
              <a:gd name="connsiteX0" fmla="*/ 0 w 3889127"/>
              <a:gd name="connsiteY0" fmla="*/ 0 h 2160886"/>
              <a:gd name="connsiteX1" fmla="*/ 144711 w 3889127"/>
              <a:gd name="connsiteY1" fmla="*/ 0 h 2160886"/>
              <a:gd name="connsiteX2" fmla="*/ 144711 w 3889127"/>
              <a:gd name="connsiteY2" fmla="*/ 360362 h 2160886"/>
              <a:gd name="connsiteX3" fmla="*/ 3673103 w 3889127"/>
              <a:gd name="connsiteY3" fmla="*/ 360362 h 2160886"/>
              <a:gd name="connsiteX4" fmla="*/ 3673103 w 3889127"/>
              <a:gd name="connsiteY4" fmla="*/ 0 h 2160886"/>
              <a:gd name="connsiteX5" fmla="*/ 3889127 w 3889127"/>
              <a:gd name="connsiteY5" fmla="*/ 0 h 2160886"/>
              <a:gd name="connsiteX6" fmla="*/ 3889127 w 3889127"/>
              <a:gd name="connsiteY6" fmla="*/ 2160886 h 2160886"/>
              <a:gd name="connsiteX7" fmla="*/ 0 w 3889127"/>
              <a:gd name="connsiteY7" fmla="*/ 2160886 h 2160886"/>
              <a:gd name="connsiteX0" fmla="*/ 144711 w 3889127"/>
              <a:gd name="connsiteY0" fmla="*/ 360362 h 2160886"/>
              <a:gd name="connsiteX1" fmla="*/ 3673103 w 3889127"/>
              <a:gd name="connsiteY1" fmla="*/ 360362 h 2160886"/>
              <a:gd name="connsiteX2" fmla="*/ 3673103 w 3889127"/>
              <a:gd name="connsiteY2" fmla="*/ 0 h 2160886"/>
              <a:gd name="connsiteX3" fmla="*/ 3889127 w 3889127"/>
              <a:gd name="connsiteY3" fmla="*/ 0 h 2160886"/>
              <a:gd name="connsiteX4" fmla="*/ 3889127 w 3889127"/>
              <a:gd name="connsiteY4" fmla="*/ 2160886 h 2160886"/>
              <a:gd name="connsiteX5" fmla="*/ 0 w 3889127"/>
              <a:gd name="connsiteY5" fmla="*/ 2160886 h 2160886"/>
              <a:gd name="connsiteX6" fmla="*/ 0 w 3889127"/>
              <a:gd name="connsiteY6" fmla="*/ 0 h 2160886"/>
              <a:gd name="connsiteX7" fmla="*/ 144711 w 3889127"/>
              <a:gd name="connsiteY7" fmla="*/ 0 h 2160886"/>
              <a:gd name="connsiteX8" fmla="*/ 236151 w 3889127"/>
              <a:gd name="connsiteY8" fmla="*/ 451802 h 2160886"/>
              <a:gd name="connsiteX0" fmla="*/ 144711 w 3889127"/>
              <a:gd name="connsiteY0" fmla="*/ 360362 h 2160886"/>
              <a:gd name="connsiteX1" fmla="*/ 3673103 w 3889127"/>
              <a:gd name="connsiteY1" fmla="*/ 360362 h 2160886"/>
              <a:gd name="connsiteX2" fmla="*/ 3673103 w 3889127"/>
              <a:gd name="connsiteY2" fmla="*/ 0 h 2160886"/>
              <a:gd name="connsiteX3" fmla="*/ 3889127 w 3889127"/>
              <a:gd name="connsiteY3" fmla="*/ 0 h 2160886"/>
              <a:gd name="connsiteX4" fmla="*/ 3889127 w 3889127"/>
              <a:gd name="connsiteY4" fmla="*/ 2160886 h 2160886"/>
              <a:gd name="connsiteX5" fmla="*/ 0 w 3889127"/>
              <a:gd name="connsiteY5" fmla="*/ 2160886 h 2160886"/>
              <a:gd name="connsiteX6" fmla="*/ 0 w 3889127"/>
              <a:gd name="connsiteY6" fmla="*/ 0 h 2160886"/>
              <a:gd name="connsiteX7" fmla="*/ 144711 w 3889127"/>
              <a:gd name="connsiteY7" fmla="*/ 0 h 2160886"/>
              <a:gd name="connsiteX0" fmla="*/ 3673103 w 3889127"/>
              <a:gd name="connsiteY0" fmla="*/ 360362 h 2160886"/>
              <a:gd name="connsiteX1" fmla="*/ 3673103 w 3889127"/>
              <a:gd name="connsiteY1" fmla="*/ 0 h 2160886"/>
              <a:gd name="connsiteX2" fmla="*/ 3889127 w 3889127"/>
              <a:gd name="connsiteY2" fmla="*/ 0 h 2160886"/>
              <a:gd name="connsiteX3" fmla="*/ 3889127 w 3889127"/>
              <a:gd name="connsiteY3" fmla="*/ 2160886 h 2160886"/>
              <a:gd name="connsiteX4" fmla="*/ 0 w 3889127"/>
              <a:gd name="connsiteY4" fmla="*/ 2160886 h 2160886"/>
              <a:gd name="connsiteX5" fmla="*/ 0 w 3889127"/>
              <a:gd name="connsiteY5" fmla="*/ 0 h 2160886"/>
              <a:gd name="connsiteX6" fmla="*/ 144711 w 3889127"/>
              <a:gd name="connsiteY6" fmla="*/ 0 h 2160886"/>
              <a:gd name="connsiteX0" fmla="*/ 3673103 w 3889127"/>
              <a:gd name="connsiteY0" fmla="*/ 0 h 2160886"/>
              <a:gd name="connsiteX1" fmla="*/ 3889127 w 3889127"/>
              <a:gd name="connsiteY1" fmla="*/ 0 h 2160886"/>
              <a:gd name="connsiteX2" fmla="*/ 3889127 w 3889127"/>
              <a:gd name="connsiteY2" fmla="*/ 2160886 h 2160886"/>
              <a:gd name="connsiteX3" fmla="*/ 0 w 3889127"/>
              <a:gd name="connsiteY3" fmla="*/ 2160886 h 2160886"/>
              <a:gd name="connsiteX4" fmla="*/ 0 w 3889127"/>
              <a:gd name="connsiteY4" fmla="*/ 0 h 2160886"/>
              <a:gd name="connsiteX5" fmla="*/ 144711 w 3889127"/>
              <a:gd name="connsiteY5" fmla="*/ 0 h 2160886"/>
              <a:gd name="connsiteX0" fmla="*/ 3889127 w 3889127"/>
              <a:gd name="connsiteY0" fmla="*/ 0 h 2160886"/>
              <a:gd name="connsiteX1" fmla="*/ 3889127 w 3889127"/>
              <a:gd name="connsiteY1" fmla="*/ 2160886 h 2160886"/>
              <a:gd name="connsiteX2" fmla="*/ 0 w 3889127"/>
              <a:gd name="connsiteY2" fmla="*/ 2160886 h 2160886"/>
              <a:gd name="connsiteX3" fmla="*/ 0 w 3889127"/>
              <a:gd name="connsiteY3" fmla="*/ 0 h 2160886"/>
              <a:gd name="connsiteX4" fmla="*/ 144711 w 3889127"/>
              <a:gd name="connsiteY4" fmla="*/ 0 h 2160886"/>
              <a:gd name="connsiteX0" fmla="*/ 3889127 w 3889127"/>
              <a:gd name="connsiteY0" fmla="*/ 2160886 h 2160886"/>
              <a:gd name="connsiteX1" fmla="*/ 0 w 3889127"/>
              <a:gd name="connsiteY1" fmla="*/ 2160886 h 2160886"/>
              <a:gd name="connsiteX2" fmla="*/ 0 w 3889127"/>
              <a:gd name="connsiteY2" fmla="*/ 0 h 2160886"/>
              <a:gd name="connsiteX3" fmla="*/ 144711 w 3889127"/>
              <a:gd name="connsiteY3" fmla="*/ 0 h 2160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9127" h="2160886">
                <a:moveTo>
                  <a:pt x="3889127" y="2160886"/>
                </a:moveTo>
                <a:lnTo>
                  <a:pt x="0" y="2160886"/>
                </a:lnTo>
                <a:lnTo>
                  <a:pt x="0" y="0"/>
                </a:lnTo>
                <a:lnTo>
                  <a:pt x="144711" y="0"/>
                </a:lnTo>
              </a:path>
            </a:pathLst>
          </a:cu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32000" tIns="432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46050" indent="-14605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schemeClr val="tx2"/>
                </a:solidFill>
              </a:rPr>
              <a:t>Sale of 33 </a:t>
            </a:r>
            <a:r>
              <a:rPr lang="en-ZA" sz="1200" dirty="0" err="1">
                <a:solidFill>
                  <a:schemeClr val="tx2"/>
                </a:solidFill>
              </a:rPr>
              <a:t>Heerengracht</a:t>
            </a:r>
            <a:r>
              <a:rPr lang="en-ZA" sz="1200" dirty="0">
                <a:solidFill>
                  <a:schemeClr val="tx2"/>
                </a:solidFill>
              </a:rPr>
              <a:t> Property:</a:t>
            </a:r>
            <a:br>
              <a:rPr lang="en-ZA" sz="1200" dirty="0">
                <a:solidFill>
                  <a:schemeClr val="tx2"/>
                </a:solidFill>
              </a:rPr>
            </a:br>
            <a:r>
              <a:rPr lang="en-ZA" sz="1200" dirty="0">
                <a:solidFill>
                  <a:schemeClr val="tx2"/>
                </a:solidFill>
              </a:rPr>
              <a:t>R225m subject to certain CPs</a:t>
            </a:r>
          </a:p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endParaRPr lang="en-ZA" sz="1200" dirty="0">
              <a:solidFill>
                <a:schemeClr val="tx2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1B27572-A1EC-4008-8033-63576C26CF0C}"/>
              </a:ext>
            </a:extLst>
          </p:cNvPr>
          <p:cNvSpPr/>
          <p:nvPr/>
        </p:nvSpPr>
        <p:spPr>
          <a:xfrm>
            <a:off x="395982" y="1340892"/>
            <a:ext cx="575618" cy="57561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20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ZA" sz="1600" dirty="0">
                <a:solidFill>
                  <a:schemeClr val="accent1"/>
                </a:solidFill>
              </a:rPr>
              <a:t>IN PROGRESS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4D3BA2C-F145-430C-84DA-64FC532C6B73}"/>
              </a:ext>
            </a:extLst>
          </p:cNvPr>
          <p:cNvSpPr/>
          <p:nvPr/>
        </p:nvSpPr>
        <p:spPr>
          <a:xfrm>
            <a:off x="5003353" y="1628775"/>
            <a:ext cx="3889127" cy="3023740"/>
          </a:xfrm>
          <a:custGeom>
            <a:avLst/>
            <a:gdLst>
              <a:gd name="connsiteX0" fmla="*/ 0 w 3889127"/>
              <a:gd name="connsiteY0" fmla="*/ 0 h 2160886"/>
              <a:gd name="connsiteX1" fmla="*/ 144711 w 3889127"/>
              <a:gd name="connsiteY1" fmla="*/ 0 h 2160886"/>
              <a:gd name="connsiteX2" fmla="*/ 144711 w 3889127"/>
              <a:gd name="connsiteY2" fmla="*/ 360362 h 2160886"/>
              <a:gd name="connsiteX3" fmla="*/ 3673103 w 3889127"/>
              <a:gd name="connsiteY3" fmla="*/ 360362 h 2160886"/>
              <a:gd name="connsiteX4" fmla="*/ 3673103 w 3889127"/>
              <a:gd name="connsiteY4" fmla="*/ 0 h 2160886"/>
              <a:gd name="connsiteX5" fmla="*/ 3889127 w 3889127"/>
              <a:gd name="connsiteY5" fmla="*/ 0 h 2160886"/>
              <a:gd name="connsiteX6" fmla="*/ 3889127 w 3889127"/>
              <a:gd name="connsiteY6" fmla="*/ 2160886 h 2160886"/>
              <a:gd name="connsiteX7" fmla="*/ 0 w 3889127"/>
              <a:gd name="connsiteY7" fmla="*/ 2160886 h 2160886"/>
              <a:gd name="connsiteX0" fmla="*/ 144711 w 3889127"/>
              <a:gd name="connsiteY0" fmla="*/ 360362 h 2160886"/>
              <a:gd name="connsiteX1" fmla="*/ 3673103 w 3889127"/>
              <a:gd name="connsiteY1" fmla="*/ 360362 h 2160886"/>
              <a:gd name="connsiteX2" fmla="*/ 3673103 w 3889127"/>
              <a:gd name="connsiteY2" fmla="*/ 0 h 2160886"/>
              <a:gd name="connsiteX3" fmla="*/ 3889127 w 3889127"/>
              <a:gd name="connsiteY3" fmla="*/ 0 h 2160886"/>
              <a:gd name="connsiteX4" fmla="*/ 3889127 w 3889127"/>
              <a:gd name="connsiteY4" fmla="*/ 2160886 h 2160886"/>
              <a:gd name="connsiteX5" fmla="*/ 0 w 3889127"/>
              <a:gd name="connsiteY5" fmla="*/ 2160886 h 2160886"/>
              <a:gd name="connsiteX6" fmla="*/ 0 w 3889127"/>
              <a:gd name="connsiteY6" fmla="*/ 0 h 2160886"/>
              <a:gd name="connsiteX7" fmla="*/ 144711 w 3889127"/>
              <a:gd name="connsiteY7" fmla="*/ 0 h 2160886"/>
              <a:gd name="connsiteX8" fmla="*/ 236151 w 3889127"/>
              <a:gd name="connsiteY8" fmla="*/ 451802 h 2160886"/>
              <a:gd name="connsiteX0" fmla="*/ 144711 w 3889127"/>
              <a:gd name="connsiteY0" fmla="*/ 360362 h 2160886"/>
              <a:gd name="connsiteX1" fmla="*/ 3673103 w 3889127"/>
              <a:gd name="connsiteY1" fmla="*/ 360362 h 2160886"/>
              <a:gd name="connsiteX2" fmla="*/ 3673103 w 3889127"/>
              <a:gd name="connsiteY2" fmla="*/ 0 h 2160886"/>
              <a:gd name="connsiteX3" fmla="*/ 3889127 w 3889127"/>
              <a:gd name="connsiteY3" fmla="*/ 0 h 2160886"/>
              <a:gd name="connsiteX4" fmla="*/ 3889127 w 3889127"/>
              <a:gd name="connsiteY4" fmla="*/ 2160886 h 2160886"/>
              <a:gd name="connsiteX5" fmla="*/ 0 w 3889127"/>
              <a:gd name="connsiteY5" fmla="*/ 2160886 h 2160886"/>
              <a:gd name="connsiteX6" fmla="*/ 0 w 3889127"/>
              <a:gd name="connsiteY6" fmla="*/ 0 h 2160886"/>
              <a:gd name="connsiteX7" fmla="*/ 144711 w 3889127"/>
              <a:gd name="connsiteY7" fmla="*/ 0 h 2160886"/>
              <a:gd name="connsiteX0" fmla="*/ 3673103 w 3889127"/>
              <a:gd name="connsiteY0" fmla="*/ 360362 h 2160886"/>
              <a:gd name="connsiteX1" fmla="*/ 3673103 w 3889127"/>
              <a:gd name="connsiteY1" fmla="*/ 0 h 2160886"/>
              <a:gd name="connsiteX2" fmla="*/ 3889127 w 3889127"/>
              <a:gd name="connsiteY2" fmla="*/ 0 h 2160886"/>
              <a:gd name="connsiteX3" fmla="*/ 3889127 w 3889127"/>
              <a:gd name="connsiteY3" fmla="*/ 2160886 h 2160886"/>
              <a:gd name="connsiteX4" fmla="*/ 0 w 3889127"/>
              <a:gd name="connsiteY4" fmla="*/ 2160886 h 2160886"/>
              <a:gd name="connsiteX5" fmla="*/ 0 w 3889127"/>
              <a:gd name="connsiteY5" fmla="*/ 0 h 2160886"/>
              <a:gd name="connsiteX6" fmla="*/ 144711 w 3889127"/>
              <a:gd name="connsiteY6" fmla="*/ 0 h 2160886"/>
              <a:gd name="connsiteX0" fmla="*/ 3673103 w 3889127"/>
              <a:gd name="connsiteY0" fmla="*/ 0 h 2160886"/>
              <a:gd name="connsiteX1" fmla="*/ 3889127 w 3889127"/>
              <a:gd name="connsiteY1" fmla="*/ 0 h 2160886"/>
              <a:gd name="connsiteX2" fmla="*/ 3889127 w 3889127"/>
              <a:gd name="connsiteY2" fmla="*/ 2160886 h 2160886"/>
              <a:gd name="connsiteX3" fmla="*/ 0 w 3889127"/>
              <a:gd name="connsiteY3" fmla="*/ 2160886 h 2160886"/>
              <a:gd name="connsiteX4" fmla="*/ 0 w 3889127"/>
              <a:gd name="connsiteY4" fmla="*/ 0 h 2160886"/>
              <a:gd name="connsiteX5" fmla="*/ 144711 w 3889127"/>
              <a:gd name="connsiteY5" fmla="*/ 0 h 2160886"/>
              <a:gd name="connsiteX0" fmla="*/ 3889127 w 3889127"/>
              <a:gd name="connsiteY0" fmla="*/ 0 h 2160886"/>
              <a:gd name="connsiteX1" fmla="*/ 3889127 w 3889127"/>
              <a:gd name="connsiteY1" fmla="*/ 2160886 h 2160886"/>
              <a:gd name="connsiteX2" fmla="*/ 0 w 3889127"/>
              <a:gd name="connsiteY2" fmla="*/ 2160886 h 2160886"/>
              <a:gd name="connsiteX3" fmla="*/ 0 w 3889127"/>
              <a:gd name="connsiteY3" fmla="*/ 0 h 2160886"/>
              <a:gd name="connsiteX4" fmla="*/ 144711 w 3889127"/>
              <a:gd name="connsiteY4" fmla="*/ 0 h 2160886"/>
              <a:gd name="connsiteX0" fmla="*/ 3889127 w 3889127"/>
              <a:gd name="connsiteY0" fmla="*/ 2160886 h 2160886"/>
              <a:gd name="connsiteX1" fmla="*/ 0 w 3889127"/>
              <a:gd name="connsiteY1" fmla="*/ 2160886 h 2160886"/>
              <a:gd name="connsiteX2" fmla="*/ 0 w 3889127"/>
              <a:gd name="connsiteY2" fmla="*/ 0 h 2160886"/>
              <a:gd name="connsiteX3" fmla="*/ 144711 w 3889127"/>
              <a:gd name="connsiteY3" fmla="*/ 0 h 2160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9127" h="2160886">
                <a:moveTo>
                  <a:pt x="3889127" y="2160886"/>
                </a:moveTo>
                <a:lnTo>
                  <a:pt x="0" y="2160886"/>
                </a:lnTo>
                <a:lnTo>
                  <a:pt x="0" y="0"/>
                </a:lnTo>
                <a:lnTo>
                  <a:pt x="144711" y="0"/>
                </a:lnTo>
              </a:path>
            </a:pathLst>
          </a:cu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32000" tIns="432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46050" indent="-14605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schemeClr val="tx2"/>
                </a:solidFill>
              </a:rPr>
              <a:t>Sale of 1 </a:t>
            </a:r>
            <a:r>
              <a:rPr lang="en-ZA" sz="1200" dirty="0" err="1">
                <a:solidFill>
                  <a:schemeClr val="tx2"/>
                </a:solidFill>
              </a:rPr>
              <a:t>Heerengracht</a:t>
            </a:r>
            <a:r>
              <a:rPr lang="en-ZA" sz="1200" dirty="0">
                <a:solidFill>
                  <a:schemeClr val="tx2"/>
                </a:solidFill>
              </a:rPr>
              <a:t> successful transferred at R52,5m</a:t>
            </a:r>
          </a:p>
          <a:p>
            <a:pPr marL="146050" indent="-14605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schemeClr val="tx2"/>
                </a:solidFill>
              </a:rPr>
              <a:t>Sale of Sandon Drive for R11,5m </a:t>
            </a:r>
          </a:p>
          <a:p>
            <a:pPr marL="146050" indent="-14605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ZA" sz="1200" dirty="0">
                <a:solidFill>
                  <a:schemeClr val="tx2"/>
                </a:solidFill>
              </a:rPr>
              <a:t>Sale of 51% in Grand </a:t>
            </a:r>
            <a:r>
              <a:rPr lang="en-ZA" sz="1200" dirty="0" err="1">
                <a:solidFill>
                  <a:schemeClr val="tx2"/>
                </a:solidFill>
              </a:rPr>
              <a:t>Tellumat</a:t>
            </a:r>
            <a:r>
              <a:rPr lang="en-ZA" sz="1200" dirty="0">
                <a:solidFill>
                  <a:schemeClr val="tx2"/>
                </a:solidFill>
              </a:rPr>
              <a:t> for R15m</a:t>
            </a:r>
          </a:p>
          <a:p>
            <a:pPr marL="146050" indent="-14605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ZA" sz="1200" dirty="0">
              <a:solidFill>
                <a:schemeClr val="tx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69B8A70-698E-4AC9-808D-CD8F2A3541FE}"/>
              </a:ext>
            </a:extLst>
          </p:cNvPr>
          <p:cNvSpPr/>
          <p:nvPr/>
        </p:nvSpPr>
        <p:spPr>
          <a:xfrm>
            <a:off x="5148510" y="1340892"/>
            <a:ext cx="575618" cy="57561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20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ZA" sz="1600" dirty="0">
                <a:solidFill>
                  <a:schemeClr val="accent1"/>
                </a:solidFill>
              </a:rPr>
              <a:t>TRANSACTIONS</a:t>
            </a:r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3ED1084D-92C1-4D52-9BB8-78397FCE7A00}"/>
              </a:ext>
            </a:extLst>
          </p:cNvPr>
          <p:cNvSpPr>
            <a:spLocks noEditPoints="1"/>
          </p:cNvSpPr>
          <p:nvPr/>
        </p:nvSpPr>
        <p:spPr bwMode="auto">
          <a:xfrm>
            <a:off x="5225357" y="1390486"/>
            <a:ext cx="432048" cy="423850"/>
          </a:xfrm>
          <a:custGeom>
            <a:avLst/>
            <a:gdLst>
              <a:gd name="T0" fmla="*/ 16446 w 19764"/>
              <a:gd name="T1" fmla="*/ 18543 h 19390"/>
              <a:gd name="T2" fmla="*/ 3552 w 19764"/>
              <a:gd name="T3" fmla="*/ 18513 h 19390"/>
              <a:gd name="T4" fmla="*/ 2706 w 19764"/>
              <a:gd name="T5" fmla="*/ 8702 h 19390"/>
              <a:gd name="T6" fmla="*/ 16300 w 19764"/>
              <a:gd name="T7" fmla="*/ 19390 h 19390"/>
              <a:gd name="T8" fmla="*/ 17302 w 19764"/>
              <a:gd name="T9" fmla="*/ 8702 h 19390"/>
              <a:gd name="T10" fmla="*/ 3569 w 19764"/>
              <a:gd name="T11" fmla="*/ 18571 h 19390"/>
              <a:gd name="T12" fmla="*/ 16439 w 19764"/>
              <a:gd name="T13" fmla="*/ 18577 h 19390"/>
              <a:gd name="T14" fmla="*/ 19594 w 19764"/>
              <a:gd name="T15" fmla="*/ 8683 h 19390"/>
              <a:gd name="T16" fmla="*/ 10264 w 19764"/>
              <a:gd name="T17" fmla="*/ 163 h 19390"/>
              <a:gd name="T18" fmla="*/ 1931 w 19764"/>
              <a:gd name="T19" fmla="*/ 7369 h 19390"/>
              <a:gd name="T20" fmla="*/ 3879 w 19764"/>
              <a:gd name="T21" fmla="*/ 6710 h 19390"/>
              <a:gd name="T22" fmla="*/ 12574 w 19764"/>
              <a:gd name="T23" fmla="*/ 3419 h 19390"/>
              <a:gd name="T24" fmla="*/ 19594 w 19764"/>
              <a:gd name="T25" fmla="*/ 9282 h 19390"/>
              <a:gd name="T26" fmla="*/ 13577 w 19764"/>
              <a:gd name="T27" fmla="*/ 13786 h 19390"/>
              <a:gd name="T28" fmla="*/ 15013 w 19764"/>
              <a:gd name="T29" fmla="*/ 11929 h 19390"/>
              <a:gd name="T30" fmla="*/ 13098 w 19764"/>
              <a:gd name="T31" fmla="*/ 9980 h 19390"/>
              <a:gd name="T32" fmla="*/ 10898 w 19764"/>
              <a:gd name="T33" fmla="*/ 9705 h 19390"/>
              <a:gd name="T34" fmla="*/ 9790 w 19764"/>
              <a:gd name="T35" fmla="*/ 11185 h 19390"/>
              <a:gd name="T36" fmla="*/ 9085 w 19764"/>
              <a:gd name="T37" fmla="*/ 13896 h 19390"/>
              <a:gd name="T38" fmla="*/ 9662 w 19764"/>
              <a:gd name="T39" fmla="*/ 13267 h 19390"/>
              <a:gd name="T40" fmla="*/ 9823 w 19764"/>
              <a:gd name="T41" fmla="*/ 12580 h 19390"/>
              <a:gd name="T42" fmla="*/ 10014 w 19764"/>
              <a:gd name="T43" fmla="*/ 12027 h 19390"/>
              <a:gd name="T44" fmla="*/ 10187 w 19764"/>
              <a:gd name="T45" fmla="*/ 11929 h 19390"/>
              <a:gd name="T46" fmla="*/ 11133 w 19764"/>
              <a:gd name="T47" fmla="*/ 11571 h 19390"/>
              <a:gd name="T48" fmla="*/ 12858 w 19764"/>
              <a:gd name="T49" fmla="*/ 13311 h 19390"/>
              <a:gd name="T50" fmla="*/ 11103 w 19764"/>
              <a:gd name="T51" fmla="*/ 12080 h 19390"/>
              <a:gd name="T52" fmla="*/ 10996 w 19764"/>
              <a:gd name="T53" fmla="*/ 16369 h 19390"/>
              <a:gd name="T54" fmla="*/ 10232 w 19764"/>
              <a:gd name="T55" fmla="*/ 16062 h 19390"/>
              <a:gd name="T56" fmla="*/ 7336 w 19764"/>
              <a:gd name="T57" fmla="*/ 14267 h 19390"/>
              <a:gd name="T58" fmla="*/ 9102 w 19764"/>
              <a:gd name="T59" fmla="*/ 17761 h 19390"/>
              <a:gd name="T60" fmla="*/ 9707 w 19764"/>
              <a:gd name="T61" fmla="*/ 17768 h 19390"/>
              <a:gd name="T62" fmla="*/ 13458 w 19764"/>
              <a:gd name="T63" fmla="*/ 15105 h 19390"/>
              <a:gd name="T64" fmla="*/ 13471 w 19764"/>
              <a:gd name="T65" fmla="*/ 14541 h 19390"/>
              <a:gd name="T66" fmla="*/ 13410 w 19764"/>
              <a:gd name="T67" fmla="*/ 13956 h 19390"/>
              <a:gd name="T68" fmla="*/ 10014 w 19764"/>
              <a:gd name="T69" fmla="*/ 12012 h 19390"/>
              <a:gd name="T70" fmla="*/ 10015 w 19764"/>
              <a:gd name="T71" fmla="*/ 12011 h 19390"/>
              <a:gd name="T72" fmla="*/ 9415 w 19764"/>
              <a:gd name="T73" fmla="*/ 16863 h 19390"/>
              <a:gd name="T74" fmla="*/ 9015 w 19764"/>
              <a:gd name="T75" fmla="*/ 16028 h 19390"/>
              <a:gd name="T76" fmla="*/ 11280 w 19764"/>
              <a:gd name="T77" fmla="*/ 10521 h 19390"/>
              <a:gd name="T78" fmla="*/ 11861 w 19764"/>
              <a:gd name="T79" fmla="*/ 9940 h 19390"/>
              <a:gd name="T80" fmla="*/ 14204 w 19764"/>
              <a:gd name="T81" fmla="*/ 12283 h 19390"/>
              <a:gd name="T82" fmla="*/ 13571 w 19764"/>
              <a:gd name="T83" fmla="*/ 12812 h 19390"/>
              <a:gd name="T84" fmla="*/ 13283 w 19764"/>
              <a:gd name="T85" fmla="*/ 12524 h 19390"/>
              <a:gd name="T86" fmla="*/ 7700 w 19764"/>
              <a:gd name="T87" fmla="*/ 12685 h 19390"/>
              <a:gd name="T88" fmla="*/ 8900 w 19764"/>
              <a:gd name="T89" fmla="*/ 9560 h 19390"/>
              <a:gd name="T90" fmla="*/ 7608 w 19764"/>
              <a:gd name="T91" fmla="*/ 9221 h 19390"/>
              <a:gd name="T92" fmla="*/ 5032 w 19764"/>
              <a:gd name="T93" fmla="*/ 11797 h 19390"/>
              <a:gd name="T94" fmla="*/ 5911 w 19764"/>
              <a:gd name="T95" fmla="*/ 13644 h 19390"/>
              <a:gd name="T96" fmla="*/ 6322 w 19764"/>
              <a:gd name="T97" fmla="*/ 12865 h 19390"/>
              <a:gd name="T98" fmla="*/ 5741 w 19764"/>
              <a:gd name="T99" fmla="*/ 12284 h 19390"/>
              <a:gd name="T100" fmla="*/ 8084 w 19764"/>
              <a:gd name="T101" fmla="*/ 9942 h 19390"/>
              <a:gd name="T102" fmla="*/ 8326 w 19764"/>
              <a:gd name="T103" fmla="*/ 10862 h 19390"/>
              <a:gd name="T104" fmla="*/ 10279 w 19764"/>
              <a:gd name="T105" fmla="*/ 2694 h 19390"/>
              <a:gd name="T106" fmla="*/ 4827 w 19764"/>
              <a:gd name="T107" fmla="*/ 7216 h 19390"/>
              <a:gd name="T108" fmla="*/ 9983 w 19764"/>
              <a:gd name="T109" fmla="*/ 3569 h 19390"/>
              <a:gd name="T110" fmla="*/ 11920 w 19764"/>
              <a:gd name="T111" fmla="*/ 4192 h 19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764" h="19390">
                <a:moveTo>
                  <a:pt x="16455" y="8702"/>
                </a:moveTo>
                <a:lnTo>
                  <a:pt x="16455" y="18520"/>
                </a:lnTo>
                <a:cubicBezTo>
                  <a:pt x="16455" y="18495"/>
                  <a:pt x="16448" y="18523"/>
                  <a:pt x="16446" y="18543"/>
                </a:cubicBezTo>
                <a:cubicBezTo>
                  <a:pt x="16441" y="18543"/>
                  <a:pt x="16437" y="18543"/>
                  <a:pt x="16433" y="18543"/>
                </a:cubicBezTo>
                <a:lnTo>
                  <a:pt x="3563" y="18543"/>
                </a:lnTo>
                <a:cubicBezTo>
                  <a:pt x="3561" y="18527"/>
                  <a:pt x="3553" y="18501"/>
                  <a:pt x="3552" y="18513"/>
                </a:cubicBezTo>
                <a:cubicBezTo>
                  <a:pt x="3552" y="18506"/>
                  <a:pt x="3552" y="18499"/>
                  <a:pt x="3552" y="18492"/>
                </a:cubicBezTo>
                <a:lnTo>
                  <a:pt x="3552" y="8702"/>
                </a:lnTo>
                <a:cubicBezTo>
                  <a:pt x="3552" y="8156"/>
                  <a:pt x="2706" y="8156"/>
                  <a:pt x="2706" y="8702"/>
                </a:cubicBezTo>
                <a:lnTo>
                  <a:pt x="2706" y="18467"/>
                </a:lnTo>
                <a:cubicBezTo>
                  <a:pt x="2706" y="18940"/>
                  <a:pt x="3011" y="19390"/>
                  <a:pt x="3522" y="19390"/>
                </a:cubicBezTo>
                <a:lnTo>
                  <a:pt x="16300" y="19390"/>
                </a:lnTo>
                <a:cubicBezTo>
                  <a:pt x="16578" y="19390"/>
                  <a:pt x="16806" y="19366"/>
                  <a:pt x="17038" y="19168"/>
                </a:cubicBezTo>
                <a:cubicBezTo>
                  <a:pt x="17302" y="18942"/>
                  <a:pt x="17302" y="18594"/>
                  <a:pt x="17302" y="18279"/>
                </a:cubicBezTo>
                <a:lnTo>
                  <a:pt x="17302" y="8702"/>
                </a:lnTo>
                <a:cubicBezTo>
                  <a:pt x="17302" y="8156"/>
                  <a:pt x="16455" y="8156"/>
                  <a:pt x="16455" y="8702"/>
                </a:cubicBezTo>
                <a:close/>
                <a:moveTo>
                  <a:pt x="3569" y="18571"/>
                </a:moveTo>
                <a:lnTo>
                  <a:pt x="3569" y="18571"/>
                </a:lnTo>
                <a:cubicBezTo>
                  <a:pt x="3581" y="18587"/>
                  <a:pt x="3588" y="18603"/>
                  <a:pt x="3569" y="18571"/>
                </a:cubicBezTo>
                <a:close/>
                <a:moveTo>
                  <a:pt x="16439" y="18577"/>
                </a:moveTo>
                <a:lnTo>
                  <a:pt x="16439" y="18577"/>
                </a:lnTo>
                <a:cubicBezTo>
                  <a:pt x="16434" y="18586"/>
                  <a:pt x="16434" y="18583"/>
                  <a:pt x="16439" y="18577"/>
                </a:cubicBezTo>
                <a:close/>
                <a:moveTo>
                  <a:pt x="19594" y="8683"/>
                </a:moveTo>
                <a:lnTo>
                  <a:pt x="19594" y="8683"/>
                </a:lnTo>
                <a:cubicBezTo>
                  <a:pt x="18624" y="7798"/>
                  <a:pt x="17654" y="6912"/>
                  <a:pt x="16684" y="6026"/>
                </a:cubicBezTo>
                <a:cubicBezTo>
                  <a:pt x="15053" y="4537"/>
                  <a:pt x="13422" y="3047"/>
                  <a:pt x="11790" y="1557"/>
                </a:cubicBezTo>
                <a:cubicBezTo>
                  <a:pt x="11281" y="1092"/>
                  <a:pt x="10772" y="628"/>
                  <a:pt x="10264" y="163"/>
                </a:cubicBezTo>
                <a:cubicBezTo>
                  <a:pt x="10089" y="3"/>
                  <a:pt x="9839" y="0"/>
                  <a:pt x="9665" y="163"/>
                </a:cubicBezTo>
                <a:cubicBezTo>
                  <a:pt x="8705" y="1057"/>
                  <a:pt x="7745" y="1952"/>
                  <a:pt x="6785" y="2846"/>
                </a:cubicBezTo>
                <a:cubicBezTo>
                  <a:pt x="5167" y="4354"/>
                  <a:pt x="3549" y="5861"/>
                  <a:pt x="1931" y="7369"/>
                </a:cubicBezTo>
                <a:lnTo>
                  <a:pt x="400" y="8795"/>
                </a:lnTo>
                <a:cubicBezTo>
                  <a:pt x="0" y="9168"/>
                  <a:pt x="600" y="9765"/>
                  <a:pt x="999" y="9394"/>
                </a:cubicBezTo>
                <a:cubicBezTo>
                  <a:pt x="1959" y="8499"/>
                  <a:pt x="2919" y="7605"/>
                  <a:pt x="3879" y="6710"/>
                </a:cubicBezTo>
                <a:cubicBezTo>
                  <a:pt x="5497" y="5203"/>
                  <a:pt x="7115" y="3695"/>
                  <a:pt x="8733" y="2188"/>
                </a:cubicBezTo>
                <a:lnTo>
                  <a:pt x="9967" y="1038"/>
                </a:lnTo>
                <a:cubicBezTo>
                  <a:pt x="10836" y="1831"/>
                  <a:pt x="11705" y="2625"/>
                  <a:pt x="12574" y="3419"/>
                </a:cubicBezTo>
                <a:cubicBezTo>
                  <a:pt x="14206" y="4908"/>
                  <a:pt x="15837" y="6398"/>
                  <a:pt x="17468" y="7888"/>
                </a:cubicBezTo>
                <a:cubicBezTo>
                  <a:pt x="17977" y="8352"/>
                  <a:pt x="18486" y="8817"/>
                  <a:pt x="18995" y="9282"/>
                </a:cubicBezTo>
                <a:cubicBezTo>
                  <a:pt x="19165" y="9437"/>
                  <a:pt x="19425" y="9450"/>
                  <a:pt x="19594" y="9282"/>
                </a:cubicBezTo>
                <a:cubicBezTo>
                  <a:pt x="19751" y="9124"/>
                  <a:pt x="19764" y="8839"/>
                  <a:pt x="19594" y="8683"/>
                </a:cubicBezTo>
                <a:close/>
                <a:moveTo>
                  <a:pt x="13577" y="13786"/>
                </a:moveTo>
                <a:lnTo>
                  <a:pt x="13577" y="13786"/>
                </a:lnTo>
                <a:cubicBezTo>
                  <a:pt x="14003" y="13813"/>
                  <a:pt x="14311" y="13373"/>
                  <a:pt x="14586" y="13098"/>
                </a:cubicBezTo>
                <a:cubicBezTo>
                  <a:pt x="14702" y="12982"/>
                  <a:pt x="14819" y="12865"/>
                  <a:pt x="14935" y="12749"/>
                </a:cubicBezTo>
                <a:cubicBezTo>
                  <a:pt x="15176" y="12508"/>
                  <a:pt x="15171" y="12193"/>
                  <a:pt x="15013" y="11929"/>
                </a:cubicBezTo>
                <a:cubicBezTo>
                  <a:pt x="14993" y="11887"/>
                  <a:pt x="14964" y="11846"/>
                  <a:pt x="14925" y="11806"/>
                </a:cubicBezTo>
                <a:cubicBezTo>
                  <a:pt x="14914" y="11794"/>
                  <a:pt x="14902" y="11782"/>
                  <a:pt x="14890" y="11771"/>
                </a:cubicBezTo>
                <a:cubicBezTo>
                  <a:pt x="14292" y="11174"/>
                  <a:pt x="13695" y="10577"/>
                  <a:pt x="13098" y="9980"/>
                </a:cubicBezTo>
                <a:lnTo>
                  <a:pt x="12348" y="9230"/>
                </a:lnTo>
                <a:cubicBezTo>
                  <a:pt x="12082" y="8964"/>
                  <a:pt x="11666" y="8937"/>
                  <a:pt x="11395" y="9209"/>
                </a:cubicBezTo>
                <a:cubicBezTo>
                  <a:pt x="11229" y="9374"/>
                  <a:pt x="11064" y="9540"/>
                  <a:pt x="10898" y="9705"/>
                </a:cubicBezTo>
                <a:cubicBezTo>
                  <a:pt x="10766" y="9837"/>
                  <a:pt x="10616" y="9962"/>
                  <a:pt x="10501" y="10109"/>
                </a:cubicBezTo>
                <a:cubicBezTo>
                  <a:pt x="10301" y="10365"/>
                  <a:pt x="10325" y="10663"/>
                  <a:pt x="10491" y="10906"/>
                </a:cubicBezTo>
                <a:cubicBezTo>
                  <a:pt x="10255" y="10994"/>
                  <a:pt x="10021" y="11086"/>
                  <a:pt x="9790" y="11185"/>
                </a:cubicBezTo>
                <a:cubicBezTo>
                  <a:pt x="9572" y="11278"/>
                  <a:pt x="9403" y="11386"/>
                  <a:pt x="9283" y="11599"/>
                </a:cubicBezTo>
                <a:cubicBezTo>
                  <a:pt x="9153" y="11831"/>
                  <a:pt x="9077" y="12100"/>
                  <a:pt x="9007" y="12355"/>
                </a:cubicBezTo>
                <a:cubicBezTo>
                  <a:pt x="8877" y="12830"/>
                  <a:pt x="8627" y="13533"/>
                  <a:pt x="9085" y="13896"/>
                </a:cubicBezTo>
                <a:cubicBezTo>
                  <a:pt x="9362" y="14115"/>
                  <a:pt x="9707" y="14265"/>
                  <a:pt x="10013" y="14438"/>
                </a:cubicBezTo>
                <a:cubicBezTo>
                  <a:pt x="10489" y="14706"/>
                  <a:pt x="10916" y="13975"/>
                  <a:pt x="10440" y="13707"/>
                </a:cubicBezTo>
                <a:cubicBezTo>
                  <a:pt x="10181" y="13560"/>
                  <a:pt x="9922" y="13414"/>
                  <a:pt x="9662" y="13267"/>
                </a:cubicBezTo>
                <a:cubicBezTo>
                  <a:pt x="9663" y="13267"/>
                  <a:pt x="9663" y="13267"/>
                  <a:pt x="9664" y="13266"/>
                </a:cubicBezTo>
                <a:cubicBezTo>
                  <a:pt x="9673" y="13231"/>
                  <a:pt x="9678" y="13195"/>
                  <a:pt x="9685" y="13160"/>
                </a:cubicBezTo>
                <a:cubicBezTo>
                  <a:pt x="9726" y="12966"/>
                  <a:pt x="9772" y="12772"/>
                  <a:pt x="9823" y="12580"/>
                </a:cubicBezTo>
                <a:cubicBezTo>
                  <a:pt x="9853" y="12471"/>
                  <a:pt x="9885" y="12363"/>
                  <a:pt x="9921" y="12256"/>
                </a:cubicBezTo>
                <a:cubicBezTo>
                  <a:pt x="9936" y="12211"/>
                  <a:pt x="9952" y="12167"/>
                  <a:pt x="9969" y="12123"/>
                </a:cubicBezTo>
                <a:cubicBezTo>
                  <a:pt x="9960" y="12150"/>
                  <a:pt x="10004" y="12046"/>
                  <a:pt x="10014" y="12027"/>
                </a:cubicBezTo>
                <a:cubicBezTo>
                  <a:pt x="10018" y="12021"/>
                  <a:pt x="10023" y="12013"/>
                  <a:pt x="10028" y="12004"/>
                </a:cubicBezTo>
                <a:cubicBezTo>
                  <a:pt x="10062" y="11986"/>
                  <a:pt x="10096" y="11970"/>
                  <a:pt x="10130" y="11954"/>
                </a:cubicBezTo>
                <a:cubicBezTo>
                  <a:pt x="10149" y="11946"/>
                  <a:pt x="10168" y="11937"/>
                  <a:pt x="10187" y="11929"/>
                </a:cubicBezTo>
                <a:cubicBezTo>
                  <a:pt x="10193" y="11926"/>
                  <a:pt x="10198" y="11924"/>
                  <a:pt x="10203" y="11922"/>
                </a:cubicBezTo>
                <a:cubicBezTo>
                  <a:pt x="10206" y="11921"/>
                  <a:pt x="10209" y="11920"/>
                  <a:pt x="10213" y="11918"/>
                </a:cubicBezTo>
                <a:cubicBezTo>
                  <a:pt x="10515" y="11792"/>
                  <a:pt x="10824" y="11680"/>
                  <a:pt x="11133" y="11571"/>
                </a:cubicBezTo>
                <a:cubicBezTo>
                  <a:pt x="11242" y="11680"/>
                  <a:pt x="11351" y="11789"/>
                  <a:pt x="11460" y="11898"/>
                </a:cubicBezTo>
                <a:cubicBezTo>
                  <a:pt x="11855" y="12293"/>
                  <a:pt x="12250" y="12688"/>
                  <a:pt x="12645" y="13083"/>
                </a:cubicBezTo>
                <a:cubicBezTo>
                  <a:pt x="12711" y="13149"/>
                  <a:pt x="12782" y="13229"/>
                  <a:pt x="12858" y="13311"/>
                </a:cubicBezTo>
                <a:cubicBezTo>
                  <a:pt x="12796" y="13373"/>
                  <a:pt x="12733" y="13435"/>
                  <a:pt x="12671" y="13498"/>
                </a:cubicBezTo>
                <a:cubicBezTo>
                  <a:pt x="12637" y="13532"/>
                  <a:pt x="12602" y="13567"/>
                  <a:pt x="12568" y="13601"/>
                </a:cubicBezTo>
                <a:cubicBezTo>
                  <a:pt x="12079" y="13094"/>
                  <a:pt x="11591" y="12587"/>
                  <a:pt x="11103" y="12080"/>
                </a:cubicBezTo>
                <a:cubicBezTo>
                  <a:pt x="10723" y="11686"/>
                  <a:pt x="10125" y="12286"/>
                  <a:pt x="10504" y="12679"/>
                </a:cubicBezTo>
                <a:cubicBezTo>
                  <a:pt x="11188" y="13389"/>
                  <a:pt x="11872" y="14099"/>
                  <a:pt x="12556" y="14809"/>
                </a:cubicBezTo>
                <a:cubicBezTo>
                  <a:pt x="12036" y="15329"/>
                  <a:pt x="11516" y="15849"/>
                  <a:pt x="10996" y="16369"/>
                </a:cubicBezTo>
                <a:lnTo>
                  <a:pt x="10770" y="16595"/>
                </a:lnTo>
                <a:cubicBezTo>
                  <a:pt x="10755" y="16580"/>
                  <a:pt x="10739" y="16566"/>
                  <a:pt x="10724" y="16551"/>
                </a:cubicBezTo>
                <a:cubicBezTo>
                  <a:pt x="10558" y="16391"/>
                  <a:pt x="10395" y="16227"/>
                  <a:pt x="10232" y="16062"/>
                </a:cubicBezTo>
                <a:cubicBezTo>
                  <a:pt x="9430" y="15252"/>
                  <a:pt x="8665" y="14405"/>
                  <a:pt x="7863" y="13595"/>
                </a:cubicBezTo>
                <a:cubicBezTo>
                  <a:pt x="7478" y="13207"/>
                  <a:pt x="6880" y="13806"/>
                  <a:pt x="7264" y="14194"/>
                </a:cubicBezTo>
                <a:cubicBezTo>
                  <a:pt x="7288" y="14218"/>
                  <a:pt x="7312" y="14243"/>
                  <a:pt x="7336" y="14267"/>
                </a:cubicBezTo>
                <a:lnTo>
                  <a:pt x="6824" y="14779"/>
                </a:lnTo>
                <a:cubicBezTo>
                  <a:pt x="6661" y="14942"/>
                  <a:pt x="6658" y="15205"/>
                  <a:pt x="6817" y="15371"/>
                </a:cubicBezTo>
                <a:lnTo>
                  <a:pt x="9102" y="17761"/>
                </a:lnTo>
                <a:cubicBezTo>
                  <a:pt x="9180" y="17843"/>
                  <a:pt x="9289" y="17891"/>
                  <a:pt x="9403" y="17892"/>
                </a:cubicBezTo>
                <a:cubicBezTo>
                  <a:pt x="9405" y="17892"/>
                  <a:pt x="9406" y="17892"/>
                  <a:pt x="9408" y="17892"/>
                </a:cubicBezTo>
                <a:cubicBezTo>
                  <a:pt x="9520" y="17892"/>
                  <a:pt x="9628" y="17847"/>
                  <a:pt x="9707" y="17768"/>
                </a:cubicBezTo>
                <a:lnTo>
                  <a:pt x="10226" y="17249"/>
                </a:lnTo>
                <a:cubicBezTo>
                  <a:pt x="10471" y="17487"/>
                  <a:pt x="10799" y="17763"/>
                  <a:pt x="11103" y="17459"/>
                </a:cubicBezTo>
                <a:cubicBezTo>
                  <a:pt x="11888" y="16674"/>
                  <a:pt x="12673" y="15889"/>
                  <a:pt x="13458" y="15105"/>
                </a:cubicBezTo>
                <a:cubicBezTo>
                  <a:pt x="13631" y="14931"/>
                  <a:pt x="13605" y="14714"/>
                  <a:pt x="13490" y="14564"/>
                </a:cubicBezTo>
                <a:cubicBezTo>
                  <a:pt x="13485" y="14558"/>
                  <a:pt x="13481" y="14552"/>
                  <a:pt x="13477" y="14547"/>
                </a:cubicBezTo>
                <a:cubicBezTo>
                  <a:pt x="13475" y="14545"/>
                  <a:pt x="13473" y="14543"/>
                  <a:pt x="13471" y="14541"/>
                </a:cubicBezTo>
                <a:cubicBezTo>
                  <a:pt x="13464" y="14533"/>
                  <a:pt x="13458" y="14525"/>
                  <a:pt x="13450" y="14517"/>
                </a:cubicBezTo>
                <a:cubicBezTo>
                  <a:pt x="13352" y="14415"/>
                  <a:pt x="13254" y="14313"/>
                  <a:pt x="13155" y="14211"/>
                </a:cubicBezTo>
                <a:cubicBezTo>
                  <a:pt x="13240" y="14126"/>
                  <a:pt x="13325" y="14041"/>
                  <a:pt x="13410" y="13956"/>
                </a:cubicBezTo>
                <a:cubicBezTo>
                  <a:pt x="13466" y="13900"/>
                  <a:pt x="13524" y="13845"/>
                  <a:pt x="13577" y="13786"/>
                </a:cubicBezTo>
                <a:close/>
                <a:moveTo>
                  <a:pt x="10014" y="12012"/>
                </a:moveTo>
                <a:lnTo>
                  <a:pt x="10014" y="12012"/>
                </a:lnTo>
                <a:cubicBezTo>
                  <a:pt x="10014" y="12012"/>
                  <a:pt x="10014" y="12011"/>
                  <a:pt x="10015" y="12011"/>
                </a:cubicBezTo>
                <a:cubicBezTo>
                  <a:pt x="10015" y="12011"/>
                  <a:pt x="10015" y="12011"/>
                  <a:pt x="10015" y="12011"/>
                </a:cubicBezTo>
                <a:lnTo>
                  <a:pt x="10015" y="12011"/>
                </a:lnTo>
                <a:cubicBezTo>
                  <a:pt x="10014" y="12011"/>
                  <a:pt x="10014" y="12012"/>
                  <a:pt x="10014" y="12012"/>
                </a:cubicBezTo>
                <a:close/>
                <a:moveTo>
                  <a:pt x="9415" y="16863"/>
                </a:moveTo>
                <a:lnTo>
                  <a:pt x="9415" y="16863"/>
                </a:lnTo>
                <a:lnTo>
                  <a:pt x="7715" y="15085"/>
                </a:lnTo>
                <a:lnTo>
                  <a:pt x="7924" y="14877"/>
                </a:lnTo>
                <a:cubicBezTo>
                  <a:pt x="8288" y="15260"/>
                  <a:pt x="8648" y="15648"/>
                  <a:pt x="9015" y="16028"/>
                </a:cubicBezTo>
                <a:cubicBezTo>
                  <a:pt x="9217" y="16237"/>
                  <a:pt x="9420" y="16446"/>
                  <a:pt x="9625" y="16653"/>
                </a:cubicBezTo>
                <a:lnTo>
                  <a:pt x="9415" y="16863"/>
                </a:lnTo>
                <a:close/>
                <a:moveTo>
                  <a:pt x="11280" y="10521"/>
                </a:moveTo>
                <a:lnTo>
                  <a:pt x="11280" y="10521"/>
                </a:lnTo>
                <a:cubicBezTo>
                  <a:pt x="11433" y="10368"/>
                  <a:pt x="11586" y="10215"/>
                  <a:pt x="11739" y="10061"/>
                </a:cubicBezTo>
                <a:cubicBezTo>
                  <a:pt x="11780" y="10021"/>
                  <a:pt x="11820" y="9980"/>
                  <a:pt x="11861" y="9940"/>
                </a:cubicBezTo>
                <a:cubicBezTo>
                  <a:pt x="11893" y="9973"/>
                  <a:pt x="11926" y="10005"/>
                  <a:pt x="11959" y="10038"/>
                </a:cubicBezTo>
                <a:cubicBezTo>
                  <a:pt x="12674" y="10753"/>
                  <a:pt x="13390" y="11469"/>
                  <a:pt x="14106" y="12185"/>
                </a:cubicBezTo>
                <a:cubicBezTo>
                  <a:pt x="14138" y="12218"/>
                  <a:pt x="14171" y="12250"/>
                  <a:pt x="14204" y="12283"/>
                </a:cubicBezTo>
                <a:cubicBezTo>
                  <a:pt x="14140" y="12347"/>
                  <a:pt x="14075" y="12411"/>
                  <a:pt x="14011" y="12475"/>
                </a:cubicBezTo>
                <a:cubicBezTo>
                  <a:pt x="13882" y="12605"/>
                  <a:pt x="13752" y="12734"/>
                  <a:pt x="13623" y="12864"/>
                </a:cubicBezTo>
                <a:cubicBezTo>
                  <a:pt x="13605" y="12846"/>
                  <a:pt x="13588" y="12829"/>
                  <a:pt x="13571" y="12812"/>
                </a:cubicBezTo>
                <a:cubicBezTo>
                  <a:pt x="13571" y="12812"/>
                  <a:pt x="13571" y="12812"/>
                  <a:pt x="13571" y="12812"/>
                </a:cubicBezTo>
                <a:cubicBezTo>
                  <a:pt x="13559" y="12798"/>
                  <a:pt x="13547" y="12786"/>
                  <a:pt x="13534" y="12775"/>
                </a:cubicBezTo>
                <a:cubicBezTo>
                  <a:pt x="13450" y="12691"/>
                  <a:pt x="13367" y="12608"/>
                  <a:pt x="13283" y="12524"/>
                </a:cubicBezTo>
                <a:cubicBezTo>
                  <a:pt x="12616" y="11857"/>
                  <a:pt x="11948" y="11189"/>
                  <a:pt x="11280" y="10521"/>
                </a:cubicBezTo>
                <a:close/>
                <a:moveTo>
                  <a:pt x="7700" y="12685"/>
                </a:moveTo>
                <a:lnTo>
                  <a:pt x="7700" y="12685"/>
                </a:lnTo>
                <a:cubicBezTo>
                  <a:pt x="8095" y="12290"/>
                  <a:pt x="8490" y="11895"/>
                  <a:pt x="8885" y="11500"/>
                </a:cubicBezTo>
                <a:cubicBezTo>
                  <a:pt x="9113" y="11272"/>
                  <a:pt x="9513" y="10978"/>
                  <a:pt x="9578" y="10644"/>
                </a:cubicBezTo>
                <a:cubicBezTo>
                  <a:pt x="9668" y="10179"/>
                  <a:pt x="9191" y="9850"/>
                  <a:pt x="8900" y="9560"/>
                </a:cubicBezTo>
                <a:cubicBezTo>
                  <a:pt x="8783" y="9443"/>
                  <a:pt x="8667" y="9327"/>
                  <a:pt x="8550" y="9210"/>
                </a:cubicBezTo>
                <a:cubicBezTo>
                  <a:pt x="8310" y="8970"/>
                  <a:pt x="7994" y="8974"/>
                  <a:pt x="7731" y="9133"/>
                </a:cubicBezTo>
                <a:cubicBezTo>
                  <a:pt x="7689" y="9153"/>
                  <a:pt x="7647" y="9181"/>
                  <a:pt x="7608" y="9221"/>
                </a:cubicBezTo>
                <a:cubicBezTo>
                  <a:pt x="7595" y="9231"/>
                  <a:pt x="7584" y="9243"/>
                  <a:pt x="7573" y="9256"/>
                </a:cubicBezTo>
                <a:cubicBezTo>
                  <a:pt x="6976" y="9853"/>
                  <a:pt x="6379" y="10450"/>
                  <a:pt x="5781" y="11047"/>
                </a:cubicBezTo>
                <a:cubicBezTo>
                  <a:pt x="5531" y="11297"/>
                  <a:pt x="5282" y="11547"/>
                  <a:pt x="5032" y="11797"/>
                </a:cubicBezTo>
                <a:cubicBezTo>
                  <a:pt x="4766" y="12063"/>
                  <a:pt x="4738" y="12479"/>
                  <a:pt x="5010" y="12751"/>
                </a:cubicBezTo>
                <a:lnTo>
                  <a:pt x="5507" y="13247"/>
                </a:lnTo>
                <a:cubicBezTo>
                  <a:pt x="5638" y="13379"/>
                  <a:pt x="5764" y="13529"/>
                  <a:pt x="5911" y="13644"/>
                </a:cubicBezTo>
                <a:cubicBezTo>
                  <a:pt x="6216" y="13883"/>
                  <a:pt x="6582" y="13803"/>
                  <a:pt x="6842" y="13543"/>
                </a:cubicBezTo>
                <a:cubicBezTo>
                  <a:pt x="7128" y="13257"/>
                  <a:pt x="7414" y="12971"/>
                  <a:pt x="7700" y="12685"/>
                </a:cubicBezTo>
                <a:close/>
                <a:moveTo>
                  <a:pt x="6322" y="12865"/>
                </a:moveTo>
                <a:lnTo>
                  <a:pt x="6322" y="12865"/>
                </a:lnTo>
                <a:cubicBezTo>
                  <a:pt x="6169" y="12712"/>
                  <a:pt x="6016" y="12559"/>
                  <a:pt x="5863" y="12406"/>
                </a:cubicBezTo>
                <a:cubicBezTo>
                  <a:pt x="5822" y="12365"/>
                  <a:pt x="5782" y="12325"/>
                  <a:pt x="5741" y="12284"/>
                </a:cubicBezTo>
                <a:cubicBezTo>
                  <a:pt x="5774" y="12252"/>
                  <a:pt x="5807" y="12219"/>
                  <a:pt x="5839" y="12187"/>
                </a:cubicBezTo>
                <a:cubicBezTo>
                  <a:pt x="6555" y="11471"/>
                  <a:pt x="7271" y="10755"/>
                  <a:pt x="7987" y="10039"/>
                </a:cubicBezTo>
                <a:cubicBezTo>
                  <a:pt x="8019" y="10007"/>
                  <a:pt x="8052" y="9974"/>
                  <a:pt x="8084" y="9942"/>
                </a:cubicBezTo>
                <a:cubicBezTo>
                  <a:pt x="8149" y="10006"/>
                  <a:pt x="8213" y="10070"/>
                  <a:pt x="8277" y="10134"/>
                </a:cubicBezTo>
                <a:cubicBezTo>
                  <a:pt x="8406" y="10263"/>
                  <a:pt x="8536" y="10393"/>
                  <a:pt x="8665" y="10523"/>
                </a:cubicBezTo>
                <a:cubicBezTo>
                  <a:pt x="8552" y="10636"/>
                  <a:pt x="8439" y="10749"/>
                  <a:pt x="8326" y="10862"/>
                </a:cubicBezTo>
                <a:cubicBezTo>
                  <a:pt x="7658" y="11530"/>
                  <a:pt x="6990" y="12198"/>
                  <a:pt x="6322" y="12865"/>
                </a:cubicBezTo>
                <a:close/>
                <a:moveTo>
                  <a:pt x="10279" y="2694"/>
                </a:moveTo>
                <a:lnTo>
                  <a:pt x="10279" y="2694"/>
                </a:lnTo>
                <a:cubicBezTo>
                  <a:pt x="10104" y="2534"/>
                  <a:pt x="9855" y="2531"/>
                  <a:pt x="9680" y="2694"/>
                </a:cubicBezTo>
                <a:lnTo>
                  <a:pt x="5834" y="6277"/>
                </a:lnTo>
                <a:cubicBezTo>
                  <a:pt x="5498" y="6590"/>
                  <a:pt x="5162" y="6903"/>
                  <a:pt x="4827" y="7216"/>
                </a:cubicBezTo>
                <a:cubicBezTo>
                  <a:pt x="4426" y="7589"/>
                  <a:pt x="5026" y="8186"/>
                  <a:pt x="5425" y="7815"/>
                </a:cubicBezTo>
                <a:cubicBezTo>
                  <a:pt x="6707" y="6620"/>
                  <a:pt x="7989" y="5426"/>
                  <a:pt x="9272" y="4231"/>
                </a:cubicBezTo>
                <a:cubicBezTo>
                  <a:pt x="9509" y="4010"/>
                  <a:pt x="9746" y="3789"/>
                  <a:pt x="9983" y="3569"/>
                </a:cubicBezTo>
                <a:cubicBezTo>
                  <a:pt x="10429" y="3976"/>
                  <a:pt x="10875" y="4384"/>
                  <a:pt x="11322" y="4791"/>
                </a:cubicBezTo>
                <a:cubicBezTo>
                  <a:pt x="11492" y="4946"/>
                  <a:pt x="11752" y="4960"/>
                  <a:pt x="11920" y="4791"/>
                </a:cubicBezTo>
                <a:cubicBezTo>
                  <a:pt x="12078" y="4633"/>
                  <a:pt x="12091" y="4348"/>
                  <a:pt x="11920" y="4192"/>
                </a:cubicBezTo>
                <a:cubicBezTo>
                  <a:pt x="11373" y="3693"/>
                  <a:pt x="10826" y="3193"/>
                  <a:pt x="10279" y="269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73519A3-24B1-4F6C-9401-6707A5D7195D}"/>
              </a:ext>
            </a:extLst>
          </p:cNvPr>
          <p:cNvGrpSpPr/>
          <p:nvPr/>
        </p:nvGrpSpPr>
        <p:grpSpPr>
          <a:xfrm>
            <a:off x="488755" y="1439695"/>
            <a:ext cx="398002" cy="273626"/>
            <a:chOff x="885825" y="5375276"/>
            <a:chExt cx="330200" cy="227013"/>
          </a:xfrm>
          <a:solidFill>
            <a:schemeClr val="accent2"/>
          </a:solidFill>
        </p:grpSpPr>
        <p:sp>
          <p:nvSpPr>
            <p:cNvPr id="10" name="Freeform 1173">
              <a:extLst>
                <a:ext uri="{FF2B5EF4-FFF2-40B4-BE49-F238E27FC236}">
                  <a16:creationId xmlns:a16="http://schemas.microsoft.com/office/drawing/2014/main" id="{AA43344E-EC29-44A9-B844-C4DCF4E8E8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5825" y="5375276"/>
              <a:ext cx="330200" cy="227013"/>
            </a:xfrm>
            <a:custGeom>
              <a:avLst/>
              <a:gdLst>
                <a:gd name="T0" fmla="*/ 1478 w 3326"/>
                <a:gd name="T1" fmla="*/ 240 h 2283"/>
                <a:gd name="T2" fmla="*/ 1215 w 3326"/>
                <a:gd name="T3" fmla="*/ 300 h 2283"/>
                <a:gd name="T4" fmla="*/ 972 w 3326"/>
                <a:gd name="T5" fmla="*/ 406 h 2283"/>
                <a:gd name="T6" fmla="*/ 755 w 3326"/>
                <a:gd name="T7" fmla="*/ 553 h 2283"/>
                <a:gd name="T8" fmla="*/ 570 w 3326"/>
                <a:gd name="T9" fmla="*/ 737 h 2283"/>
                <a:gd name="T10" fmla="*/ 422 w 3326"/>
                <a:gd name="T11" fmla="*/ 951 h 2283"/>
                <a:gd name="T12" fmla="*/ 315 w 3326"/>
                <a:gd name="T13" fmla="*/ 1192 h 2283"/>
                <a:gd name="T14" fmla="*/ 255 w 3326"/>
                <a:gd name="T15" fmla="*/ 1453 h 2283"/>
                <a:gd name="T16" fmla="*/ 242 w 3326"/>
                <a:gd name="T17" fmla="*/ 1854 h 2283"/>
                <a:gd name="T18" fmla="*/ 265 w 3326"/>
                <a:gd name="T19" fmla="*/ 1946 h 2283"/>
                <a:gd name="T20" fmla="*/ 326 w 3326"/>
                <a:gd name="T21" fmla="*/ 2017 h 2283"/>
                <a:gd name="T22" fmla="*/ 412 w 3326"/>
                <a:gd name="T23" fmla="*/ 2053 h 2283"/>
                <a:gd name="T24" fmla="*/ 2914 w 3326"/>
                <a:gd name="T25" fmla="*/ 2053 h 2283"/>
                <a:gd name="T26" fmla="*/ 3001 w 3326"/>
                <a:gd name="T27" fmla="*/ 2017 h 2283"/>
                <a:gd name="T28" fmla="*/ 3062 w 3326"/>
                <a:gd name="T29" fmla="*/ 1946 h 2283"/>
                <a:gd name="T30" fmla="*/ 3084 w 3326"/>
                <a:gd name="T31" fmla="*/ 1854 h 2283"/>
                <a:gd name="T32" fmla="*/ 3072 w 3326"/>
                <a:gd name="T33" fmla="*/ 1453 h 2283"/>
                <a:gd name="T34" fmla="*/ 3012 w 3326"/>
                <a:gd name="T35" fmla="*/ 1192 h 2283"/>
                <a:gd name="T36" fmla="*/ 2905 w 3326"/>
                <a:gd name="T37" fmla="*/ 951 h 2283"/>
                <a:gd name="T38" fmla="*/ 2755 w 3326"/>
                <a:gd name="T39" fmla="*/ 737 h 2283"/>
                <a:gd name="T40" fmla="*/ 2571 w 3326"/>
                <a:gd name="T41" fmla="*/ 553 h 2283"/>
                <a:gd name="T42" fmla="*/ 2354 w 3326"/>
                <a:gd name="T43" fmla="*/ 406 h 2283"/>
                <a:gd name="T44" fmla="*/ 2112 w 3326"/>
                <a:gd name="T45" fmla="*/ 300 h 2283"/>
                <a:gd name="T46" fmla="*/ 1848 w 3326"/>
                <a:gd name="T47" fmla="*/ 240 h 2283"/>
                <a:gd name="T48" fmla="*/ 1663 w 3326"/>
                <a:gd name="T49" fmla="*/ 0 h 2283"/>
                <a:gd name="T50" fmla="*/ 1962 w 3326"/>
                <a:gd name="T51" fmla="*/ 26 h 2283"/>
                <a:gd name="T52" fmla="*/ 2243 w 3326"/>
                <a:gd name="T53" fmla="*/ 103 h 2283"/>
                <a:gd name="T54" fmla="*/ 2503 w 3326"/>
                <a:gd name="T55" fmla="*/ 225 h 2283"/>
                <a:gd name="T56" fmla="*/ 2735 w 3326"/>
                <a:gd name="T57" fmla="*/ 388 h 2283"/>
                <a:gd name="T58" fmla="*/ 2935 w 3326"/>
                <a:gd name="T59" fmla="*/ 586 h 2283"/>
                <a:gd name="T60" fmla="*/ 3099 w 3326"/>
                <a:gd name="T61" fmla="*/ 816 h 2283"/>
                <a:gd name="T62" fmla="*/ 3223 w 3326"/>
                <a:gd name="T63" fmla="*/ 1072 h 2283"/>
                <a:gd name="T64" fmla="*/ 3300 w 3326"/>
                <a:gd name="T65" fmla="*/ 1352 h 2283"/>
                <a:gd name="T66" fmla="*/ 3326 w 3326"/>
                <a:gd name="T67" fmla="*/ 1647 h 2283"/>
                <a:gd name="T68" fmla="*/ 3313 w 3326"/>
                <a:gd name="T69" fmla="*/ 1972 h 2283"/>
                <a:gd name="T70" fmla="*/ 3251 w 3326"/>
                <a:gd name="T71" fmla="*/ 2106 h 2283"/>
                <a:gd name="T72" fmla="*/ 3147 w 3326"/>
                <a:gd name="T73" fmla="*/ 2209 h 2283"/>
                <a:gd name="T74" fmla="*/ 3013 w 3326"/>
                <a:gd name="T75" fmla="*/ 2271 h 2283"/>
                <a:gd name="T76" fmla="*/ 415 w 3326"/>
                <a:gd name="T77" fmla="*/ 2283 h 2283"/>
                <a:gd name="T78" fmla="*/ 266 w 3326"/>
                <a:gd name="T79" fmla="*/ 2256 h 2283"/>
                <a:gd name="T80" fmla="*/ 141 w 3326"/>
                <a:gd name="T81" fmla="*/ 2179 h 2283"/>
                <a:gd name="T82" fmla="*/ 49 w 3326"/>
                <a:gd name="T83" fmla="*/ 2064 h 2283"/>
                <a:gd name="T84" fmla="*/ 3 w 3326"/>
                <a:gd name="T85" fmla="*/ 1923 h 2283"/>
                <a:gd name="T86" fmla="*/ 3 w 3326"/>
                <a:gd name="T87" fmla="*/ 1548 h 2283"/>
                <a:gd name="T88" fmla="*/ 47 w 3326"/>
                <a:gd name="T89" fmla="*/ 1256 h 2283"/>
                <a:gd name="T90" fmla="*/ 141 w 3326"/>
                <a:gd name="T91" fmla="*/ 985 h 2283"/>
                <a:gd name="T92" fmla="*/ 277 w 3326"/>
                <a:gd name="T93" fmla="*/ 737 h 2283"/>
                <a:gd name="T94" fmla="*/ 454 w 3326"/>
                <a:gd name="T95" fmla="*/ 516 h 2283"/>
                <a:gd name="T96" fmla="*/ 666 w 3326"/>
                <a:gd name="T97" fmla="*/ 329 h 2283"/>
                <a:gd name="T98" fmla="*/ 907 w 3326"/>
                <a:gd name="T99" fmla="*/ 180 h 2283"/>
                <a:gd name="T100" fmla="*/ 1174 w 3326"/>
                <a:gd name="T101" fmla="*/ 72 h 2283"/>
                <a:gd name="T102" fmla="*/ 1462 w 3326"/>
                <a:gd name="T103" fmla="*/ 12 h 2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26" h="2283">
                  <a:moveTo>
                    <a:pt x="1663" y="228"/>
                  </a:moveTo>
                  <a:lnTo>
                    <a:pt x="1570" y="231"/>
                  </a:lnTo>
                  <a:lnTo>
                    <a:pt x="1478" y="240"/>
                  </a:lnTo>
                  <a:lnTo>
                    <a:pt x="1388" y="254"/>
                  </a:lnTo>
                  <a:lnTo>
                    <a:pt x="1300" y="275"/>
                  </a:lnTo>
                  <a:lnTo>
                    <a:pt x="1215" y="300"/>
                  </a:lnTo>
                  <a:lnTo>
                    <a:pt x="1131" y="330"/>
                  </a:lnTo>
                  <a:lnTo>
                    <a:pt x="1050" y="366"/>
                  </a:lnTo>
                  <a:lnTo>
                    <a:pt x="972" y="406"/>
                  </a:lnTo>
                  <a:lnTo>
                    <a:pt x="897" y="451"/>
                  </a:lnTo>
                  <a:lnTo>
                    <a:pt x="825" y="501"/>
                  </a:lnTo>
                  <a:lnTo>
                    <a:pt x="755" y="553"/>
                  </a:lnTo>
                  <a:lnTo>
                    <a:pt x="690" y="610"/>
                  </a:lnTo>
                  <a:lnTo>
                    <a:pt x="628" y="672"/>
                  </a:lnTo>
                  <a:lnTo>
                    <a:pt x="570" y="737"/>
                  </a:lnTo>
                  <a:lnTo>
                    <a:pt x="516" y="805"/>
                  </a:lnTo>
                  <a:lnTo>
                    <a:pt x="467" y="877"/>
                  </a:lnTo>
                  <a:lnTo>
                    <a:pt x="422" y="951"/>
                  </a:lnTo>
                  <a:lnTo>
                    <a:pt x="382" y="1028"/>
                  </a:lnTo>
                  <a:lnTo>
                    <a:pt x="345" y="1109"/>
                  </a:lnTo>
                  <a:lnTo>
                    <a:pt x="315" y="1192"/>
                  </a:lnTo>
                  <a:lnTo>
                    <a:pt x="289" y="1276"/>
                  </a:lnTo>
                  <a:lnTo>
                    <a:pt x="269" y="1363"/>
                  </a:lnTo>
                  <a:lnTo>
                    <a:pt x="255" y="1453"/>
                  </a:lnTo>
                  <a:lnTo>
                    <a:pt x="245" y="1544"/>
                  </a:lnTo>
                  <a:lnTo>
                    <a:pt x="242" y="1635"/>
                  </a:lnTo>
                  <a:lnTo>
                    <a:pt x="242" y="1854"/>
                  </a:lnTo>
                  <a:lnTo>
                    <a:pt x="245" y="1887"/>
                  </a:lnTo>
                  <a:lnTo>
                    <a:pt x="253" y="1918"/>
                  </a:lnTo>
                  <a:lnTo>
                    <a:pt x="265" y="1946"/>
                  </a:lnTo>
                  <a:lnTo>
                    <a:pt x="281" y="1973"/>
                  </a:lnTo>
                  <a:lnTo>
                    <a:pt x="301" y="1997"/>
                  </a:lnTo>
                  <a:lnTo>
                    <a:pt x="326" y="2017"/>
                  </a:lnTo>
                  <a:lnTo>
                    <a:pt x="352" y="2033"/>
                  </a:lnTo>
                  <a:lnTo>
                    <a:pt x="382" y="2045"/>
                  </a:lnTo>
                  <a:lnTo>
                    <a:pt x="412" y="2053"/>
                  </a:lnTo>
                  <a:lnTo>
                    <a:pt x="446" y="2055"/>
                  </a:lnTo>
                  <a:lnTo>
                    <a:pt x="2881" y="2055"/>
                  </a:lnTo>
                  <a:lnTo>
                    <a:pt x="2914" y="2053"/>
                  </a:lnTo>
                  <a:lnTo>
                    <a:pt x="2946" y="2045"/>
                  </a:lnTo>
                  <a:lnTo>
                    <a:pt x="2974" y="2033"/>
                  </a:lnTo>
                  <a:lnTo>
                    <a:pt x="3001" y="2017"/>
                  </a:lnTo>
                  <a:lnTo>
                    <a:pt x="3025" y="1997"/>
                  </a:lnTo>
                  <a:lnTo>
                    <a:pt x="3044" y="1973"/>
                  </a:lnTo>
                  <a:lnTo>
                    <a:pt x="3062" y="1946"/>
                  </a:lnTo>
                  <a:lnTo>
                    <a:pt x="3074" y="1918"/>
                  </a:lnTo>
                  <a:lnTo>
                    <a:pt x="3081" y="1887"/>
                  </a:lnTo>
                  <a:lnTo>
                    <a:pt x="3084" y="1854"/>
                  </a:lnTo>
                  <a:lnTo>
                    <a:pt x="3084" y="1635"/>
                  </a:lnTo>
                  <a:lnTo>
                    <a:pt x="3081" y="1544"/>
                  </a:lnTo>
                  <a:lnTo>
                    <a:pt x="3072" y="1453"/>
                  </a:lnTo>
                  <a:lnTo>
                    <a:pt x="3058" y="1363"/>
                  </a:lnTo>
                  <a:lnTo>
                    <a:pt x="3037" y="1276"/>
                  </a:lnTo>
                  <a:lnTo>
                    <a:pt x="3012" y="1192"/>
                  </a:lnTo>
                  <a:lnTo>
                    <a:pt x="2981" y="1109"/>
                  </a:lnTo>
                  <a:lnTo>
                    <a:pt x="2945" y="1028"/>
                  </a:lnTo>
                  <a:lnTo>
                    <a:pt x="2905" y="951"/>
                  </a:lnTo>
                  <a:lnTo>
                    <a:pt x="2859" y="877"/>
                  </a:lnTo>
                  <a:lnTo>
                    <a:pt x="2809" y="805"/>
                  </a:lnTo>
                  <a:lnTo>
                    <a:pt x="2755" y="737"/>
                  </a:lnTo>
                  <a:lnTo>
                    <a:pt x="2698" y="672"/>
                  </a:lnTo>
                  <a:lnTo>
                    <a:pt x="2636" y="610"/>
                  </a:lnTo>
                  <a:lnTo>
                    <a:pt x="2571" y="553"/>
                  </a:lnTo>
                  <a:lnTo>
                    <a:pt x="2502" y="501"/>
                  </a:lnTo>
                  <a:lnTo>
                    <a:pt x="2429" y="451"/>
                  </a:lnTo>
                  <a:lnTo>
                    <a:pt x="2354" y="406"/>
                  </a:lnTo>
                  <a:lnTo>
                    <a:pt x="2276" y="366"/>
                  </a:lnTo>
                  <a:lnTo>
                    <a:pt x="2195" y="330"/>
                  </a:lnTo>
                  <a:lnTo>
                    <a:pt x="2112" y="300"/>
                  </a:lnTo>
                  <a:lnTo>
                    <a:pt x="2026" y="275"/>
                  </a:lnTo>
                  <a:lnTo>
                    <a:pt x="1938" y="254"/>
                  </a:lnTo>
                  <a:lnTo>
                    <a:pt x="1848" y="240"/>
                  </a:lnTo>
                  <a:lnTo>
                    <a:pt x="1756" y="231"/>
                  </a:lnTo>
                  <a:lnTo>
                    <a:pt x="1663" y="228"/>
                  </a:lnTo>
                  <a:close/>
                  <a:moveTo>
                    <a:pt x="1663" y="0"/>
                  </a:moveTo>
                  <a:lnTo>
                    <a:pt x="1765" y="3"/>
                  </a:lnTo>
                  <a:lnTo>
                    <a:pt x="1864" y="12"/>
                  </a:lnTo>
                  <a:lnTo>
                    <a:pt x="1962" y="26"/>
                  </a:lnTo>
                  <a:lnTo>
                    <a:pt x="2058" y="47"/>
                  </a:lnTo>
                  <a:lnTo>
                    <a:pt x="2151" y="72"/>
                  </a:lnTo>
                  <a:lnTo>
                    <a:pt x="2243" y="103"/>
                  </a:lnTo>
                  <a:lnTo>
                    <a:pt x="2333" y="138"/>
                  </a:lnTo>
                  <a:lnTo>
                    <a:pt x="2419" y="180"/>
                  </a:lnTo>
                  <a:lnTo>
                    <a:pt x="2503" y="225"/>
                  </a:lnTo>
                  <a:lnTo>
                    <a:pt x="2583" y="275"/>
                  </a:lnTo>
                  <a:lnTo>
                    <a:pt x="2661" y="329"/>
                  </a:lnTo>
                  <a:lnTo>
                    <a:pt x="2735" y="388"/>
                  </a:lnTo>
                  <a:lnTo>
                    <a:pt x="2805" y="450"/>
                  </a:lnTo>
                  <a:lnTo>
                    <a:pt x="2872" y="516"/>
                  </a:lnTo>
                  <a:lnTo>
                    <a:pt x="2935" y="586"/>
                  </a:lnTo>
                  <a:lnTo>
                    <a:pt x="2994" y="660"/>
                  </a:lnTo>
                  <a:lnTo>
                    <a:pt x="3048" y="737"/>
                  </a:lnTo>
                  <a:lnTo>
                    <a:pt x="3099" y="816"/>
                  </a:lnTo>
                  <a:lnTo>
                    <a:pt x="3145" y="899"/>
                  </a:lnTo>
                  <a:lnTo>
                    <a:pt x="3186" y="985"/>
                  </a:lnTo>
                  <a:lnTo>
                    <a:pt x="3223" y="1072"/>
                  </a:lnTo>
                  <a:lnTo>
                    <a:pt x="3253" y="1163"/>
                  </a:lnTo>
                  <a:lnTo>
                    <a:pt x="3280" y="1256"/>
                  </a:lnTo>
                  <a:lnTo>
                    <a:pt x="3300" y="1352"/>
                  </a:lnTo>
                  <a:lnTo>
                    <a:pt x="3314" y="1449"/>
                  </a:lnTo>
                  <a:lnTo>
                    <a:pt x="3323" y="1548"/>
                  </a:lnTo>
                  <a:lnTo>
                    <a:pt x="3326" y="1647"/>
                  </a:lnTo>
                  <a:lnTo>
                    <a:pt x="3326" y="1871"/>
                  </a:lnTo>
                  <a:lnTo>
                    <a:pt x="3323" y="1923"/>
                  </a:lnTo>
                  <a:lnTo>
                    <a:pt x="3313" y="1972"/>
                  </a:lnTo>
                  <a:lnTo>
                    <a:pt x="3298" y="2020"/>
                  </a:lnTo>
                  <a:lnTo>
                    <a:pt x="3278" y="2064"/>
                  </a:lnTo>
                  <a:lnTo>
                    <a:pt x="3251" y="2106"/>
                  </a:lnTo>
                  <a:lnTo>
                    <a:pt x="3222" y="2145"/>
                  </a:lnTo>
                  <a:lnTo>
                    <a:pt x="3186" y="2179"/>
                  </a:lnTo>
                  <a:lnTo>
                    <a:pt x="3147" y="2209"/>
                  </a:lnTo>
                  <a:lnTo>
                    <a:pt x="3105" y="2235"/>
                  </a:lnTo>
                  <a:lnTo>
                    <a:pt x="3061" y="2256"/>
                  </a:lnTo>
                  <a:lnTo>
                    <a:pt x="3013" y="2271"/>
                  </a:lnTo>
                  <a:lnTo>
                    <a:pt x="2963" y="2280"/>
                  </a:lnTo>
                  <a:lnTo>
                    <a:pt x="2910" y="2283"/>
                  </a:lnTo>
                  <a:lnTo>
                    <a:pt x="415" y="2283"/>
                  </a:lnTo>
                  <a:lnTo>
                    <a:pt x="363" y="2280"/>
                  </a:lnTo>
                  <a:lnTo>
                    <a:pt x="314" y="2271"/>
                  </a:lnTo>
                  <a:lnTo>
                    <a:pt x="266" y="2256"/>
                  </a:lnTo>
                  <a:lnTo>
                    <a:pt x="221" y="2235"/>
                  </a:lnTo>
                  <a:lnTo>
                    <a:pt x="178" y="2209"/>
                  </a:lnTo>
                  <a:lnTo>
                    <a:pt x="141" y="2179"/>
                  </a:lnTo>
                  <a:lnTo>
                    <a:pt x="105" y="2145"/>
                  </a:lnTo>
                  <a:lnTo>
                    <a:pt x="74" y="2106"/>
                  </a:lnTo>
                  <a:lnTo>
                    <a:pt x="49" y="2064"/>
                  </a:lnTo>
                  <a:lnTo>
                    <a:pt x="29" y="2020"/>
                  </a:lnTo>
                  <a:lnTo>
                    <a:pt x="13" y="1972"/>
                  </a:lnTo>
                  <a:lnTo>
                    <a:pt x="3" y="1923"/>
                  </a:lnTo>
                  <a:lnTo>
                    <a:pt x="0" y="1871"/>
                  </a:lnTo>
                  <a:lnTo>
                    <a:pt x="0" y="1647"/>
                  </a:lnTo>
                  <a:lnTo>
                    <a:pt x="3" y="1548"/>
                  </a:lnTo>
                  <a:lnTo>
                    <a:pt x="12" y="1449"/>
                  </a:lnTo>
                  <a:lnTo>
                    <a:pt x="26" y="1352"/>
                  </a:lnTo>
                  <a:lnTo>
                    <a:pt x="47" y="1256"/>
                  </a:lnTo>
                  <a:lnTo>
                    <a:pt x="73" y="1163"/>
                  </a:lnTo>
                  <a:lnTo>
                    <a:pt x="104" y="1072"/>
                  </a:lnTo>
                  <a:lnTo>
                    <a:pt x="141" y="985"/>
                  </a:lnTo>
                  <a:lnTo>
                    <a:pt x="181" y="899"/>
                  </a:lnTo>
                  <a:lnTo>
                    <a:pt x="227" y="816"/>
                  </a:lnTo>
                  <a:lnTo>
                    <a:pt x="277" y="737"/>
                  </a:lnTo>
                  <a:lnTo>
                    <a:pt x="332" y="660"/>
                  </a:lnTo>
                  <a:lnTo>
                    <a:pt x="391" y="586"/>
                  </a:lnTo>
                  <a:lnTo>
                    <a:pt x="454" y="516"/>
                  </a:lnTo>
                  <a:lnTo>
                    <a:pt x="521" y="450"/>
                  </a:lnTo>
                  <a:lnTo>
                    <a:pt x="592" y="388"/>
                  </a:lnTo>
                  <a:lnTo>
                    <a:pt x="666" y="329"/>
                  </a:lnTo>
                  <a:lnTo>
                    <a:pt x="743" y="275"/>
                  </a:lnTo>
                  <a:lnTo>
                    <a:pt x="824" y="225"/>
                  </a:lnTo>
                  <a:lnTo>
                    <a:pt x="907" y="180"/>
                  </a:lnTo>
                  <a:lnTo>
                    <a:pt x="994" y="138"/>
                  </a:lnTo>
                  <a:lnTo>
                    <a:pt x="1082" y="103"/>
                  </a:lnTo>
                  <a:lnTo>
                    <a:pt x="1174" y="72"/>
                  </a:lnTo>
                  <a:lnTo>
                    <a:pt x="1269" y="47"/>
                  </a:lnTo>
                  <a:lnTo>
                    <a:pt x="1364" y="26"/>
                  </a:lnTo>
                  <a:lnTo>
                    <a:pt x="1462" y="12"/>
                  </a:lnTo>
                  <a:lnTo>
                    <a:pt x="1562" y="3"/>
                  </a:lnTo>
                  <a:lnTo>
                    <a:pt x="16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1" name="Freeform 1174">
              <a:extLst>
                <a:ext uri="{FF2B5EF4-FFF2-40B4-BE49-F238E27FC236}">
                  <a16:creationId xmlns:a16="http://schemas.microsoft.com/office/drawing/2014/main" id="{9E343BEC-DEB5-4B38-A783-BE0A73B675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100" y="5408613"/>
              <a:ext cx="247650" cy="138113"/>
            </a:xfrm>
            <a:custGeom>
              <a:avLst/>
              <a:gdLst>
                <a:gd name="T0" fmla="*/ 2426 w 2494"/>
                <a:gd name="T1" fmla="*/ 1109 h 1388"/>
                <a:gd name="T2" fmla="*/ 2491 w 2494"/>
                <a:gd name="T3" fmla="*/ 1205 h 1388"/>
                <a:gd name="T4" fmla="*/ 2467 w 2494"/>
                <a:gd name="T5" fmla="*/ 1321 h 1388"/>
                <a:gd name="T6" fmla="*/ 2371 w 2494"/>
                <a:gd name="T7" fmla="*/ 1385 h 1388"/>
                <a:gd name="T8" fmla="*/ 2254 w 2494"/>
                <a:gd name="T9" fmla="*/ 1362 h 1388"/>
                <a:gd name="T10" fmla="*/ 2190 w 2494"/>
                <a:gd name="T11" fmla="*/ 1266 h 1388"/>
                <a:gd name="T12" fmla="*/ 2213 w 2494"/>
                <a:gd name="T13" fmla="*/ 1150 h 1388"/>
                <a:gd name="T14" fmla="*/ 2309 w 2494"/>
                <a:gd name="T15" fmla="*/ 1087 h 1388"/>
                <a:gd name="T16" fmla="*/ 214 w 2494"/>
                <a:gd name="T17" fmla="*/ 1095 h 1388"/>
                <a:gd name="T18" fmla="*/ 296 w 2494"/>
                <a:gd name="T19" fmla="*/ 1176 h 1388"/>
                <a:gd name="T20" fmla="*/ 296 w 2494"/>
                <a:gd name="T21" fmla="*/ 1294 h 1388"/>
                <a:gd name="T22" fmla="*/ 214 w 2494"/>
                <a:gd name="T23" fmla="*/ 1376 h 1388"/>
                <a:gd name="T24" fmla="*/ 94 w 2494"/>
                <a:gd name="T25" fmla="*/ 1376 h 1388"/>
                <a:gd name="T26" fmla="*/ 13 w 2494"/>
                <a:gd name="T27" fmla="*/ 1294 h 1388"/>
                <a:gd name="T28" fmla="*/ 13 w 2494"/>
                <a:gd name="T29" fmla="*/ 1176 h 1388"/>
                <a:gd name="T30" fmla="*/ 94 w 2494"/>
                <a:gd name="T31" fmla="*/ 1095 h 1388"/>
                <a:gd name="T32" fmla="*/ 326 w 2494"/>
                <a:gd name="T33" fmla="*/ 544 h 1388"/>
                <a:gd name="T34" fmla="*/ 419 w 2494"/>
                <a:gd name="T35" fmla="*/ 597 h 1388"/>
                <a:gd name="T36" fmla="*/ 455 w 2494"/>
                <a:gd name="T37" fmla="*/ 693 h 1388"/>
                <a:gd name="T38" fmla="*/ 418 w 2494"/>
                <a:gd name="T39" fmla="*/ 793 h 1388"/>
                <a:gd name="T40" fmla="*/ 327 w 2494"/>
                <a:gd name="T41" fmla="*/ 843 h 1388"/>
                <a:gd name="T42" fmla="*/ 223 w 2494"/>
                <a:gd name="T43" fmla="*/ 826 h 1388"/>
                <a:gd name="T44" fmla="*/ 156 w 2494"/>
                <a:gd name="T45" fmla="*/ 746 h 1388"/>
                <a:gd name="T46" fmla="*/ 156 w 2494"/>
                <a:gd name="T47" fmla="*/ 643 h 1388"/>
                <a:gd name="T48" fmla="*/ 224 w 2494"/>
                <a:gd name="T49" fmla="*/ 562 h 1388"/>
                <a:gd name="T50" fmla="*/ 2195 w 2494"/>
                <a:gd name="T51" fmla="*/ 542 h 1388"/>
                <a:gd name="T52" fmla="*/ 2291 w 2494"/>
                <a:gd name="T53" fmla="*/ 576 h 1388"/>
                <a:gd name="T54" fmla="*/ 2345 w 2494"/>
                <a:gd name="T55" fmla="*/ 669 h 1388"/>
                <a:gd name="T56" fmla="*/ 2327 w 2494"/>
                <a:gd name="T57" fmla="*/ 770 h 1388"/>
                <a:gd name="T58" fmla="*/ 2246 w 2494"/>
                <a:gd name="T59" fmla="*/ 837 h 1388"/>
                <a:gd name="T60" fmla="*/ 2142 w 2494"/>
                <a:gd name="T61" fmla="*/ 837 h 1388"/>
                <a:gd name="T62" fmla="*/ 2060 w 2494"/>
                <a:gd name="T63" fmla="*/ 770 h 1388"/>
                <a:gd name="T64" fmla="*/ 2043 w 2494"/>
                <a:gd name="T65" fmla="*/ 667 h 1388"/>
                <a:gd name="T66" fmla="*/ 2094 w 2494"/>
                <a:gd name="T67" fmla="*/ 578 h 1388"/>
                <a:gd name="T68" fmla="*/ 2195 w 2494"/>
                <a:gd name="T69" fmla="*/ 542 h 1388"/>
                <a:gd name="T70" fmla="*/ 776 w 2494"/>
                <a:gd name="T71" fmla="*/ 166 h 1388"/>
                <a:gd name="T72" fmla="*/ 846 w 2494"/>
                <a:gd name="T73" fmla="*/ 246 h 1388"/>
                <a:gd name="T74" fmla="*/ 846 w 2494"/>
                <a:gd name="T75" fmla="*/ 349 h 1388"/>
                <a:gd name="T76" fmla="*/ 777 w 2494"/>
                <a:gd name="T77" fmla="*/ 430 h 1388"/>
                <a:gd name="T78" fmla="*/ 673 w 2494"/>
                <a:gd name="T79" fmla="*/ 447 h 1388"/>
                <a:gd name="T80" fmla="*/ 584 w 2494"/>
                <a:gd name="T81" fmla="*/ 397 h 1388"/>
                <a:gd name="T82" fmla="*/ 547 w 2494"/>
                <a:gd name="T83" fmla="*/ 297 h 1388"/>
                <a:gd name="T84" fmla="*/ 582 w 2494"/>
                <a:gd name="T85" fmla="*/ 201 h 1388"/>
                <a:gd name="T86" fmla="*/ 675 w 2494"/>
                <a:gd name="T87" fmla="*/ 147 h 1388"/>
                <a:gd name="T88" fmla="*/ 1307 w 2494"/>
                <a:gd name="T89" fmla="*/ 12 h 1388"/>
                <a:gd name="T90" fmla="*/ 1389 w 2494"/>
                <a:gd name="T91" fmla="*/ 93 h 1388"/>
                <a:gd name="T92" fmla="*/ 1389 w 2494"/>
                <a:gd name="T93" fmla="*/ 212 h 1388"/>
                <a:gd name="T94" fmla="*/ 1307 w 2494"/>
                <a:gd name="T95" fmla="*/ 293 h 1388"/>
                <a:gd name="T96" fmla="*/ 1188 w 2494"/>
                <a:gd name="T97" fmla="*/ 293 h 1388"/>
                <a:gd name="T98" fmla="*/ 1105 w 2494"/>
                <a:gd name="T99" fmla="*/ 212 h 1388"/>
                <a:gd name="T100" fmla="*/ 1105 w 2494"/>
                <a:gd name="T101" fmla="*/ 93 h 1388"/>
                <a:gd name="T102" fmla="*/ 1188 w 2494"/>
                <a:gd name="T103" fmla="*/ 12 h 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94" h="1388">
                  <a:moveTo>
                    <a:pt x="2340" y="1084"/>
                  </a:moveTo>
                  <a:lnTo>
                    <a:pt x="2371" y="1087"/>
                  </a:lnTo>
                  <a:lnTo>
                    <a:pt x="2400" y="1095"/>
                  </a:lnTo>
                  <a:lnTo>
                    <a:pt x="2426" y="1109"/>
                  </a:lnTo>
                  <a:lnTo>
                    <a:pt x="2449" y="1128"/>
                  </a:lnTo>
                  <a:lnTo>
                    <a:pt x="2467" y="1150"/>
                  </a:lnTo>
                  <a:lnTo>
                    <a:pt x="2482" y="1176"/>
                  </a:lnTo>
                  <a:lnTo>
                    <a:pt x="2491" y="1205"/>
                  </a:lnTo>
                  <a:lnTo>
                    <a:pt x="2494" y="1236"/>
                  </a:lnTo>
                  <a:lnTo>
                    <a:pt x="2491" y="1266"/>
                  </a:lnTo>
                  <a:lnTo>
                    <a:pt x="2482" y="1294"/>
                  </a:lnTo>
                  <a:lnTo>
                    <a:pt x="2467" y="1321"/>
                  </a:lnTo>
                  <a:lnTo>
                    <a:pt x="2449" y="1343"/>
                  </a:lnTo>
                  <a:lnTo>
                    <a:pt x="2426" y="1362"/>
                  </a:lnTo>
                  <a:lnTo>
                    <a:pt x="2400" y="1376"/>
                  </a:lnTo>
                  <a:lnTo>
                    <a:pt x="2371" y="1385"/>
                  </a:lnTo>
                  <a:lnTo>
                    <a:pt x="2340" y="1388"/>
                  </a:lnTo>
                  <a:lnTo>
                    <a:pt x="2309" y="1385"/>
                  </a:lnTo>
                  <a:lnTo>
                    <a:pt x="2280" y="1376"/>
                  </a:lnTo>
                  <a:lnTo>
                    <a:pt x="2254" y="1362"/>
                  </a:lnTo>
                  <a:lnTo>
                    <a:pt x="2231" y="1343"/>
                  </a:lnTo>
                  <a:lnTo>
                    <a:pt x="2213" y="1321"/>
                  </a:lnTo>
                  <a:lnTo>
                    <a:pt x="2199" y="1294"/>
                  </a:lnTo>
                  <a:lnTo>
                    <a:pt x="2190" y="1266"/>
                  </a:lnTo>
                  <a:lnTo>
                    <a:pt x="2186" y="1236"/>
                  </a:lnTo>
                  <a:lnTo>
                    <a:pt x="2190" y="1205"/>
                  </a:lnTo>
                  <a:lnTo>
                    <a:pt x="2199" y="1176"/>
                  </a:lnTo>
                  <a:lnTo>
                    <a:pt x="2213" y="1150"/>
                  </a:lnTo>
                  <a:lnTo>
                    <a:pt x="2231" y="1128"/>
                  </a:lnTo>
                  <a:lnTo>
                    <a:pt x="2254" y="1109"/>
                  </a:lnTo>
                  <a:lnTo>
                    <a:pt x="2280" y="1095"/>
                  </a:lnTo>
                  <a:lnTo>
                    <a:pt x="2309" y="1087"/>
                  </a:lnTo>
                  <a:lnTo>
                    <a:pt x="2340" y="1084"/>
                  </a:lnTo>
                  <a:close/>
                  <a:moveTo>
                    <a:pt x="154" y="1084"/>
                  </a:moveTo>
                  <a:lnTo>
                    <a:pt x="185" y="1087"/>
                  </a:lnTo>
                  <a:lnTo>
                    <a:pt x="214" y="1095"/>
                  </a:lnTo>
                  <a:lnTo>
                    <a:pt x="240" y="1109"/>
                  </a:lnTo>
                  <a:lnTo>
                    <a:pt x="263" y="1128"/>
                  </a:lnTo>
                  <a:lnTo>
                    <a:pt x="281" y="1150"/>
                  </a:lnTo>
                  <a:lnTo>
                    <a:pt x="296" y="1176"/>
                  </a:lnTo>
                  <a:lnTo>
                    <a:pt x="305" y="1205"/>
                  </a:lnTo>
                  <a:lnTo>
                    <a:pt x="308" y="1236"/>
                  </a:lnTo>
                  <a:lnTo>
                    <a:pt x="305" y="1266"/>
                  </a:lnTo>
                  <a:lnTo>
                    <a:pt x="296" y="1294"/>
                  </a:lnTo>
                  <a:lnTo>
                    <a:pt x="281" y="1321"/>
                  </a:lnTo>
                  <a:lnTo>
                    <a:pt x="263" y="1343"/>
                  </a:lnTo>
                  <a:lnTo>
                    <a:pt x="240" y="1362"/>
                  </a:lnTo>
                  <a:lnTo>
                    <a:pt x="214" y="1376"/>
                  </a:lnTo>
                  <a:lnTo>
                    <a:pt x="185" y="1385"/>
                  </a:lnTo>
                  <a:lnTo>
                    <a:pt x="154" y="1388"/>
                  </a:lnTo>
                  <a:lnTo>
                    <a:pt x="124" y="1385"/>
                  </a:lnTo>
                  <a:lnTo>
                    <a:pt x="94" y="1376"/>
                  </a:lnTo>
                  <a:lnTo>
                    <a:pt x="69" y="1362"/>
                  </a:lnTo>
                  <a:lnTo>
                    <a:pt x="45" y="1343"/>
                  </a:lnTo>
                  <a:lnTo>
                    <a:pt x="27" y="1321"/>
                  </a:lnTo>
                  <a:lnTo>
                    <a:pt x="13" y="1294"/>
                  </a:lnTo>
                  <a:lnTo>
                    <a:pt x="3" y="1266"/>
                  </a:lnTo>
                  <a:lnTo>
                    <a:pt x="0" y="1236"/>
                  </a:lnTo>
                  <a:lnTo>
                    <a:pt x="3" y="1205"/>
                  </a:lnTo>
                  <a:lnTo>
                    <a:pt x="13" y="1176"/>
                  </a:lnTo>
                  <a:lnTo>
                    <a:pt x="27" y="1150"/>
                  </a:lnTo>
                  <a:lnTo>
                    <a:pt x="45" y="1128"/>
                  </a:lnTo>
                  <a:lnTo>
                    <a:pt x="69" y="1109"/>
                  </a:lnTo>
                  <a:lnTo>
                    <a:pt x="94" y="1095"/>
                  </a:lnTo>
                  <a:lnTo>
                    <a:pt x="124" y="1087"/>
                  </a:lnTo>
                  <a:lnTo>
                    <a:pt x="154" y="1084"/>
                  </a:lnTo>
                  <a:close/>
                  <a:moveTo>
                    <a:pt x="300" y="542"/>
                  </a:moveTo>
                  <a:lnTo>
                    <a:pt x="326" y="544"/>
                  </a:lnTo>
                  <a:lnTo>
                    <a:pt x="352" y="551"/>
                  </a:lnTo>
                  <a:lnTo>
                    <a:pt x="377" y="562"/>
                  </a:lnTo>
                  <a:lnTo>
                    <a:pt x="401" y="578"/>
                  </a:lnTo>
                  <a:lnTo>
                    <a:pt x="419" y="597"/>
                  </a:lnTo>
                  <a:lnTo>
                    <a:pt x="434" y="618"/>
                  </a:lnTo>
                  <a:lnTo>
                    <a:pt x="445" y="642"/>
                  </a:lnTo>
                  <a:lnTo>
                    <a:pt x="451" y="667"/>
                  </a:lnTo>
                  <a:lnTo>
                    <a:pt x="455" y="693"/>
                  </a:lnTo>
                  <a:lnTo>
                    <a:pt x="453" y="719"/>
                  </a:lnTo>
                  <a:lnTo>
                    <a:pt x="445" y="746"/>
                  </a:lnTo>
                  <a:lnTo>
                    <a:pt x="434" y="770"/>
                  </a:lnTo>
                  <a:lnTo>
                    <a:pt x="418" y="793"/>
                  </a:lnTo>
                  <a:lnTo>
                    <a:pt x="399" y="811"/>
                  </a:lnTo>
                  <a:lnTo>
                    <a:pt x="376" y="826"/>
                  </a:lnTo>
                  <a:lnTo>
                    <a:pt x="353" y="837"/>
                  </a:lnTo>
                  <a:lnTo>
                    <a:pt x="327" y="843"/>
                  </a:lnTo>
                  <a:lnTo>
                    <a:pt x="301" y="846"/>
                  </a:lnTo>
                  <a:lnTo>
                    <a:pt x="274" y="844"/>
                  </a:lnTo>
                  <a:lnTo>
                    <a:pt x="249" y="837"/>
                  </a:lnTo>
                  <a:lnTo>
                    <a:pt x="223" y="826"/>
                  </a:lnTo>
                  <a:lnTo>
                    <a:pt x="201" y="810"/>
                  </a:lnTo>
                  <a:lnTo>
                    <a:pt x="182" y="791"/>
                  </a:lnTo>
                  <a:lnTo>
                    <a:pt x="167" y="770"/>
                  </a:lnTo>
                  <a:lnTo>
                    <a:pt x="156" y="746"/>
                  </a:lnTo>
                  <a:lnTo>
                    <a:pt x="149" y="720"/>
                  </a:lnTo>
                  <a:lnTo>
                    <a:pt x="147" y="695"/>
                  </a:lnTo>
                  <a:lnTo>
                    <a:pt x="149" y="669"/>
                  </a:lnTo>
                  <a:lnTo>
                    <a:pt x="156" y="643"/>
                  </a:lnTo>
                  <a:lnTo>
                    <a:pt x="167" y="617"/>
                  </a:lnTo>
                  <a:lnTo>
                    <a:pt x="184" y="595"/>
                  </a:lnTo>
                  <a:lnTo>
                    <a:pt x="202" y="576"/>
                  </a:lnTo>
                  <a:lnTo>
                    <a:pt x="224" y="562"/>
                  </a:lnTo>
                  <a:lnTo>
                    <a:pt x="248" y="551"/>
                  </a:lnTo>
                  <a:lnTo>
                    <a:pt x="273" y="544"/>
                  </a:lnTo>
                  <a:lnTo>
                    <a:pt x="300" y="542"/>
                  </a:lnTo>
                  <a:close/>
                  <a:moveTo>
                    <a:pt x="2195" y="542"/>
                  </a:moveTo>
                  <a:lnTo>
                    <a:pt x="2221" y="544"/>
                  </a:lnTo>
                  <a:lnTo>
                    <a:pt x="2246" y="551"/>
                  </a:lnTo>
                  <a:lnTo>
                    <a:pt x="2270" y="562"/>
                  </a:lnTo>
                  <a:lnTo>
                    <a:pt x="2291" y="576"/>
                  </a:lnTo>
                  <a:lnTo>
                    <a:pt x="2311" y="595"/>
                  </a:lnTo>
                  <a:lnTo>
                    <a:pt x="2327" y="617"/>
                  </a:lnTo>
                  <a:lnTo>
                    <a:pt x="2338" y="643"/>
                  </a:lnTo>
                  <a:lnTo>
                    <a:pt x="2345" y="669"/>
                  </a:lnTo>
                  <a:lnTo>
                    <a:pt x="2347" y="695"/>
                  </a:lnTo>
                  <a:lnTo>
                    <a:pt x="2345" y="720"/>
                  </a:lnTo>
                  <a:lnTo>
                    <a:pt x="2338" y="746"/>
                  </a:lnTo>
                  <a:lnTo>
                    <a:pt x="2327" y="770"/>
                  </a:lnTo>
                  <a:lnTo>
                    <a:pt x="2312" y="791"/>
                  </a:lnTo>
                  <a:lnTo>
                    <a:pt x="2293" y="810"/>
                  </a:lnTo>
                  <a:lnTo>
                    <a:pt x="2271" y="826"/>
                  </a:lnTo>
                  <a:lnTo>
                    <a:pt x="2246" y="837"/>
                  </a:lnTo>
                  <a:lnTo>
                    <a:pt x="2219" y="844"/>
                  </a:lnTo>
                  <a:lnTo>
                    <a:pt x="2193" y="846"/>
                  </a:lnTo>
                  <a:lnTo>
                    <a:pt x="2167" y="843"/>
                  </a:lnTo>
                  <a:lnTo>
                    <a:pt x="2142" y="837"/>
                  </a:lnTo>
                  <a:lnTo>
                    <a:pt x="2117" y="826"/>
                  </a:lnTo>
                  <a:lnTo>
                    <a:pt x="2096" y="811"/>
                  </a:lnTo>
                  <a:lnTo>
                    <a:pt x="2077" y="793"/>
                  </a:lnTo>
                  <a:lnTo>
                    <a:pt x="2060" y="770"/>
                  </a:lnTo>
                  <a:lnTo>
                    <a:pt x="2049" y="746"/>
                  </a:lnTo>
                  <a:lnTo>
                    <a:pt x="2042" y="719"/>
                  </a:lnTo>
                  <a:lnTo>
                    <a:pt x="2040" y="693"/>
                  </a:lnTo>
                  <a:lnTo>
                    <a:pt x="2043" y="667"/>
                  </a:lnTo>
                  <a:lnTo>
                    <a:pt x="2049" y="642"/>
                  </a:lnTo>
                  <a:lnTo>
                    <a:pt x="2060" y="618"/>
                  </a:lnTo>
                  <a:lnTo>
                    <a:pt x="2075" y="597"/>
                  </a:lnTo>
                  <a:lnTo>
                    <a:pt x="2094" y="578"/>
                  </a:lnTo>
                  <a:lnTo>
                    <a:pt x="2117" y="562"/>
                  </a:lnTo>
                  <a:lnTo>
                    <a:pt x="2142" y="551"/>
                  </a:lnTo>
                  <a:lnTo>
                    <a:pt x="2168" y="544"/>
                  </a:lnTo>
                  <a:lnTo>
                    <a:pt x="2195" y="542"/>
                  </a:lnTo>
                  <a:close/>
                  <a:moveTo>
                    <a:pt x="701" y="145"/>
                  </a:moveTo>
                  <a:lnTo>
                    <a:pt x="727" y="147"/>
                  </a:lnTo>
                  <a:lnTo>
                    <a:pt x="753" y="154"/>
                  </a:lnTo>
                  <a:lnTo>
                    <a:pt x="776" y="166"/>
                  </a:lnTo>
                  <a:lnTo>
                    <a:pt x="799" y="181"/>
                  </a:lnTo>
                  <a:lnTo>
                    <a:pt x="818" y="199"/>
                  </a:lnTo>
                  <a:lnTo>
                    <a:pt x="833" y="222"/>
                  </a:lnTo>
                  <a:lnTo>
                    <a:pt x="846" y="246"/>
                  </a:lnTo>
                  <a:lnTo>
                    <a:pt x="853" y="272"/>
                  </a:lnTo>
                  <a:lnTo>
                    <a:pt x="855" y="299"/>
                  </a:lnTo>
                  <a:lnTo>
                    <a:pt x="852" y="324"/>
                  </a:lnTo>
                  <a:lnTo>
                    <a:pt x="846" y="349"/>
                  </a:lnTo>
                  <a:lnTo>
                    <a:pt x="834" y="373"/>
                  </a:lnTo>
                  <a:lnTo>
                    <a:pt x="819" y="395"/>
                  </a:lnTo>
                  <a:lnTo>
                    <a:pt x="800" y="414"/>
                  </a:lnTo>
                  <a:lnTo>
                    <a:pt x="777" y="430"/>
                  </a:lnTo>
                  <a:lnTo>
                    <a:pt x="752" y="441"/>
                  </a:lnTo>
                  <a:lnTo>
                    <a:pt x="726" y="448"/>
                  </a:lnTo>
                  <a:lnTo>
                    <a:pt x="700" y="450"/>
                  </a:lnTo>
                  <a:lnTo>
                    <a:pt x="673" y="447"/>
                  </a:lnTo>
                  <a:lnTo>
                    <a:pt x="648" y="441"/>
                  </a:lnTo>
                  <a:lnTo>
                    <a:pt x="625" y="430"/>
                  </a:lnTo>
                  <a:lnTo>
                    <a:pt x="602" y="415"/>
                  </a:lnTo>
                  <a:lnTo>
                    <a:pt x="584" y="397"/>
                  </a:lnTo>
                  <a:lnTo>
                    <a:pt x="568" y="373"/>
                  </a:lnTo>
                  <a:lnTo>
                    <a:pt x="555" y="349"/>
                  </a:lnTo>
                  <a:lnTo>
                    <a:pt x="549" y="323"/>
                  </a:lnTo>
                  <a:lnTo>
                    <a:pt x="547" y="297"/>
                  </a:lnTo>
                  <a:lnTo>
                    <a:pt x="549" y="270"/>
                  </a:lnTo>
                  <a:lnTo>
                    <a:pt x="556" y="246"/>
                  </a:lnTo>
                  <a:lnTo>
                    <a:pt x="568" y="222"/>
                  </a:lnTo>
                  <a:lnTo>
                    <a:pt x="582" y="201"/>
                  </a:lnTo>
                  <a:lnTo>
                    <a:pt x="601" y="182"/>
                  </a:lnTo>
                  <a:lnTo>
                    <a:pt x="624" y="166"/>
                  </a:lnTo>
                  <a:lnTo>
                    <a:pt x="649" y="154"/>
                  </a:lnTo>
                  <a:lnTo>
                    <a:pt x="675" y="147"/>
                  </a:lnTo>
                  <a:lnTo>
                    <a:pt x="701" y="145"/>
                  </a:lnTo>
                  <a:close/>
                  <a:moveTo>
                    <a:pt x="1247" y="0"/>
                  </a:moveTo>
                  <a:lnTo>
                    <a:pt x="1278" y="3"/>
                  </a:lnTo>
                  <a:lnTo>
                    <a:pt x="1307" y="12"/>
                  </a:lnTo>
                  <a:lnTo>
                    <a:pt x="1333" y="26"/>
                  </a:lnTo>
                  <a:lnTo>
                    <a:pt x="1356" y="44"/>
                  </a:lnTo>
                  <a:lnTo>
                    <a:pt x="1375" y="68"/>
                  </a:lnTo>
                  <a:lnTo>
                    <a:pt x="1389" y="93"/>
                  </a:lnTo>
                  <a:lnTo>
                    <a:pt x="1397" y="122"/>
                  </a:lnTo>
                  <a:lnTo>
                    <a:pt x="1400" y="152"/>
                  </a:lnTo>
                  <a:lnTo>
                    <a:pt x="1397" y="183"/>
                  </a:lnTo>
                  <a:lnTo>
                    <a:pt x="1389" y="212"/>
                  </a:lnTo>
                  <a:lnTo>
                    <a:pt x="1375" y="238"/>
                  </a:lnTo>
                  <a:lnTo>
                    <a:pt x="1356" y="260"/>
                  </a:lnTo>
                  <a:lnTo>
                    <a:pt x="1333" y="279"/>
                  </a:lnTo>
                  <a:lnTo>
                    <a:pt x="1307" y="293"/>
                  </a:lnTo>
                  <a:lnTo>
                    <a:pt x="1278" y="302"/>
                  </a:lnTo>
                  <a:lnTo>
                    <a:pt x="1247" y="305"/>
                  </a:lnTo>
                  <a:lnTo>
                    <a:pt x="1216" y="302"/>
                  </a:lnTo>
                  <a:lnTo>
                    <a:pt x="1188" y="293"/>
                  </a:lnTo>
                  <a:lnTo>
                    <a:pt x="1161" y="279"/>
                  </a:lnTo>
                  <a:lnTo>
                    <a:pt x="1139" y="260"/>
                  </a:lnTo>
                  <a:lnTo>
                    <a:pt x="1119" y="238"/>
                  </a:lnTo>
                  <a:lnTo>
                    <a:pt x="1105" y="212"/>
                  </a:lnTo>
                  <a:lnTo>
                    <a:pt x="1096" y="183"/>
                  </a:lnTo>
                  <a:lnTo>
                    <a:pt x="1093" y="152"/>
                  </a:lnTo>
                  <a:lnTo>
                    <a:pt x="1096" y="122"/>
                  </a:lnTo>
                  <a:lnTo>
                    <a:pt x="1105" y="93"/>
                  </a:lnTo>
                  <a:lnTo>
                    <a:pt x="1119" y="68"/>
                  </a:lnTo>
                  <a:lnTo>
                    <a:pt x="1139" y="44"/>
                  </a:lnTo>
                  <a:lnTo>
                    <a:pt x="1161" y="26"/>
                  </a:lnTo>
                  <a:lnTo>
                    <a:pt x="1188" y="12"/>
                  </a:lnTo>
                  <a:lnTo>
                    <a:pt x="1216" y="3"/>
                  </a:lnTo>
                  <a:lnTo>
                    <a:pt x="12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2" name="Freeform 1175">
              <a:extLst>
                <a:ext uri="{FF2B5EF4-FFF2-40B4-BE49-F238E27FC236}">
                  <a16:creationId xmlns:a16="http://schemas.microsoft.com/office/drawing/2014/main" id="{78C78B5A-51A1-468D-B5D2-F78892C49E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6000" y="5426076"/>
              <a:ext cx="101600" cy="144463"/>
            </a:xfrm>
            <a:custGeom>
              <a:avLst/>
              <a:gdLst>
                <a:gd name="T0" fmla="*/ 319 w 1026"/>
                <a:gd name="T1" fmla="*/ 975 h 1465"/>
                <a:gd name="T2" fmla="*/ 265 w 1026"/>
                <a:gd name="T3" fmla="*/ 997 h 1465"/>
                <a:gd name="T4" fmla="*/ 225 w 1026"/>
                <a:gd name="T5" fmla="*/ 1038 h 1465"/>
                <a:gd name="T6" fmla="*/ 203 w 1026"/>
                <a:gd name="T7" fmla="*/ 1090 h 1465"/>
                <a:gd name="T8" fmla="*/ 203 w 1026"/>
                <a:gd name="T9" fmla="*/ 1150 h 1465"/>
                <a:gd name="T10" fmla="*/ 225 w 1026"/>
                <a:gd name="T11" fmla="*/ 1203 h 1465"/>
                <a:gd name="T12" fmla="*/ 265 w 1026"/>
                <a:gd name="T13" fmla="*/ 1242 h 1465"/>
                <a:gd name="T14" fmla="*/ 319 w 1026"/>
                <a:gd name="T15" fmla="*/ 1265 h 1465"/>
                <a:gd name="T16" fmla="*/ 379 w 1026"/>
                <a:gd name="T17" fmla="*/ 1265 h 1465"/>
                <a:gd name="T18" fmla="*/ 432 w 1026"/>
                <a:gd name="T19" fmla="*/ 1242 h 1465"/>
                <a:gd name="T20" fmla="*/ 473 w 1026"/>
                <a:gd name="T21" fmla="*/ 1203 h 1465"/>
                <a:gd name="T22" fmla="*/ 495 w 1026"/>
                <a:gd name="T23" fmla="*/ 1150 h 1465"/>
                <a:gd name="T24" fmla="*/ 495 w 1026"/>
                <a:gd name="T25" fmla="*/ 1090 h 1465"/>
                <a:gd name="T26" fmla="*/ 473 w 1026"/>
                <a:gd name="T27" fmla="*/ 1038 h 1465"/>
                <a:gd name="T28" fmla="*/ 432 w 1026"/>
                <a:gd name="T29" fmla="*/ 997 h 1465"/>
                <a:gd name="T30" fmla="*/ 379 w 1026"/>
                <a:gd name="T31" fmla="*/ 975 h 1465"/>
                <a:gd name="T32" fmla="*/ 948 w 1026"/>
                <a:gd name="T33" fmla="*/ 0 h 1465"/>
                <a:gd name="T34" fmla="*/ 985 w 1026"/>
                <a:gd name="T35" fmla="*/ 11 h 1465"/>
                <a:gd name="T36" fmla="*/ 1013 w 1026"/>
                <a:gd name="T37" fmla="*/ 36 h 1465"/>
                <a:gd name="T38" fmla="*/ 1026 w 1026"/>
                <a:gd name="T39" fmla="*/ 70 h 1465"/>
                <a:gd name="T40" fmla="*/ 1023 w 1026"/>
                <a:gd name="T41" fmla="*/ 107 h 1465"/>
                <a:gd name="T42" fmla="*/ 696 w 1026"/>
                <a:gd name="T43" fmla="*/ 1102 h 1465"/>
                <a:gd name="T44" fmla="*/ 694 w 1026"/>
                <a:gd name="T45" fmla="*/ 1167 h 1465"/>
                <a:gd name="T46" fmla="*/ 670 w 1026"/>
                <a:gd name="T47" fmla="*/ 1254 h 1465"/>
                <a:gd name="T48" fmla="*/ 625 w 1026"/>
                <a:gd name="T49" fmla="*/ 1331 h 1465"/>
                <a:gd name="T50" fmla="*/ 561 w 1026"/>
                <a:gd name="T51" fmla="*/ 1394 h 1465"/>
                <a:gd name="T52" fmla="*/ 485 w 1026"/>
                <a:gd name="T53" fmla="*/ 1438 h 1465"/>
                <a:gd name="T54" fmla="*/ 397 w 1026"/>
                <a:gd name="T55" fmla="*/ 1462 h 1465"/>
                <a:gd name="T56" fmla="*/ 302 w 1026"/>
                <a:gd name="T57" fmla="*/ 1462 h 1465"/>
                <a:gd name="T58" fmla="*/ 213 w 1026"/>
                <a:gd name="T59" fmla="*/ 1438 h 1465"/>
                <a:gd name="T60" fmla="*/ 136 w 1026"/>
                <a:gd name="T61" fmla="*/ 1394 h 1465"/>
                <a:gd name="T62" fmla="*/ 74 w 1026"/>
                <a:gd name="T63" fmla="*/ 1331 h 1465"/>
                <a:gd name="T64" fmla="*/ 28 w 1026"/>
                <a:gd name="T65" fmla="*/ 1254 h 1465"/>
                <a:gd name="T66" fmla="*/ 4 w 1026"/>
                <a:gd name="T67" fmla="*/ 1167 h 1465"/>
                <a:gd name="T68" fmla="*/ 4 w 1026"/>
                <a:gd name="T69" fmla="*/ 1073 h 1465"/>
                <a:gd name="T70" fmla="*/ 28 w 1026"/>
                <a:gd name="T71" fmla="*/ 986 h 1465"/>
                <a:gd name="T72" fmla="*/ 74 w 1026"/>
                <a:gd name="T73" fmla="*/ 909 h 1465"/>
                <a:gd name="T74" fmla="*/ 136 w 1026"/>
                <a:gd name="T75" fmla="*/ 847 h 1465"/>
                <a:gd name="T76" fmla="*/ 213 w 1026"/>
                <a:gd name="T77" fmla="*/ 803 h 1465"/>
                <a:gd name="T78" fmla="*/ 895 w 1026"/>
                <a:gd name="T79" fmla="*/ 16 h 1465"/>
                <a:gd name="T80" fmla="*/ 929 w 1026"/>
                <a:gd name="T81" fmla="*/ 1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6" h="1465">
                  <a:moveTo>
                    <a:pt x="349" y="972"/>
                  </a:moveTo>
                  <a:lnTo>
                    <a:pt x="319" y="975"/>
                  </a:lnTo>
                  <a:lnTo>
                    <a:pt x="291" y="984"/>
                  </a:lnTo>
                  <a:lnTo>
                    <a:pt x="265" y="997"/>
                  </a:lnTo>
                  <a:lnTo>
                    <a:pt x="244" y="1015"/>
                  </a:lnTo>
                  <a:lnTo>
                    <a:pt x="225" y="1038"/>
                  </a:lnTo>
                  <a:lnTo>
                    <a:pt x="211" y="1063"/>
                  </a:lnTo>
                  <a:lnTo>
                    <a:pt x="203" y="1090"/>
                  </a:lnTo>
                  <a:lnTo>
                    <a:pt x="200" y="1120"/>
                  </a:lnTo>
                  <a:lnTo>
                    <a:pt x="203" y="1150"/>
                  </a:lnTo>
                  <a:lnTo>
                    <a:pt x="211" y="1178"/>
                  </a:lnTo>
                  <a:lnTo>
                    <a:pt x="225" y="1203"/>
                  </a:lnTo>
                  <a:lnTo>
                    <a:pt x="244" y="1224"/>
                  </a:lnTo>
                  <a:lnTo>
                    <a:pt x="265" y="1242"/>
                  </a:lnTo>
                  <a:lnTo>
                    <a:pt x="291" y="1256"/>
                  </a:lnTo>
                  <a:lnTo>
                    <a:pt x="319" y="1265"/>
                  </a:lnTo>
                  <a:lnTo>
                    <a:pt x="349" y="1268"/>
                  </a:lnTo>
                  <a:lnTo>
                    <a:pt x="379" y="1265"/>
                  </a:lnTo>
                  <a:lnTo>
                    <a:pt x="407" y="1256"/>
                  </a:lnTo>
                  <a:lnTo>
                    <a:pt x="432" y="1242"/>
                  </a:lnTo>
                  <a:lnTo>
                    <a:pt x="455" y="1224"/>
                  </a:lnTo>
                  <a:lnTo>
                    <a:pt x="473" y="1203"/>
                  </a:lnTo>
                  <a:lnTo>
                    <a:pt x="487" y="1178"/>
                  </a:lnTo>
                  <a:lnTo>
                    <a:pt x="495" y="1150"/>
                  </a:lnTo>
                  <a:lnTo>
                    <a:pt x="498" y="1120"/>
                  </a:lnTo>
                  <a:lnTo>
                    <a:pt x="495" y="1090"/>
                  </a:lnTo>
                  <a:lnTo>
                    <a:pt x="487" y="1063"/>
                  </a:lnTo>
                  <a:lnTo>
                    <a:pt x="473" y="1038"/>
                  </a:lnTo>
                  <a:lnTo>
                    <a:pt x="455" y="1015"/>
                  </a:lnTo>
                  <a:lnTo>
                    <a:pt x="432" y="997"/>
                  </a:lnTo>
                  <a:lnTo>
                    <a:pt x="407" y="984"/>
                  </a:lnTo>
                  <a:lnTo>
                    <a:pt x="379" y="975"/>
                  </a:lnTo>
                  <a:lnTo>
                    <a:pt x="349" y="972"/>
                  </a:lnTo>
                  <a:close/>
                  <a:moveTo>
                    <a:pt x="948" y="0"/>
                  </a:moveTo>
                  <a:lnTo>
                    <a:pt x="967" y="3"/>
                  </a:lnTo>
                  <a:lnTo>
                    <a:pt x="985" y="11"/>
                  </a:lnTo>
                  <a:lnTo>
                    <a:pt x="1000" y="22"/>
                  </a:lnTo>
                  <a:lnTo>
                    <a:pt x="1013" y="36"/>
                  </a:lnTo>
                  <a:lnTo>
                    <a:pt x="1021" y="52"/>
                  </a:lnTo>
                  <a:lnTo>
                    <a:pt x="1026" y="70"/>
                  </a:lnTo>
                  <a:lnTo>
                    <a:pt x="1026" y="88"/>
                  </a:lnTo>
                  <a:lnTo>
                    <a:pt x="1023" y="107"/>
                  </a:lnTo>
                  <a:lnTo>
                    <a:pt x="694" y="1085"/>
                  </a:lnTo>
                  <a:lnTo>
                    <a:pt x="696" y="1102"/>
                  </a:lnTo>
                  <a:lnTo>
                    <a:pt x="698" y="1120"/>
                  </a:lnTo>
                  <a:lnTo>
                    <a:pt x="694" y="1167"/>
                  </a:lnTo>
                  <a:lnTo>
                    <a:pt x="685" y="1212"/>
                  </a:lnTo>
                  <a:lnTo>
                    <a:pt x="670" y="1254"/>
                  </a:lnTo>
                  <a:lnTo>
                    <a:pt x="650" y="1294"/>
                  </a:lnTo>
                  <a:lnTo>
                    <a:pt x="625" y="1331"/>
                  </a:lnTo>
                  <a:lnTo>
                    <a:pt x="595" y="1364"/>
                  </a:lnTo>
                  <a:lnTo>
                    <a:pt x="561" y="1394"/>
                  </a:lnTo>
                  <a:lnTo>
                    <a:pt x="525" y="1418"/>
                  </a:lnTo>
                  <a:lnTo>
                    <a:pt x="485" y="1438"/>
                  </a:lnTo>
                  <a:lnTo>
                    <a:pt x="441" y="1453"/>
                  </a:lnTo>
                  <a:lnTo>
                    <a:pt x="397" y="1462"/>
                  </a:lnTo>
                  <a:lnTo>
                    <a:pt x="349" y="1465"/>
                  </a:lnTo>
                  <a:lnTo>
                    <a:pt x="302" y="1462"/>
                  </a:lnTo>
                  <a:lnTo>
                    <a:pt x="256" y="1453"/>
                  </a:lnTo>
                  <a:lnTo>
                    <a:pt x="213" y="1438"/>
                  </a:lnTo>
                  <a:lnTo>
                    <a:pt x="174" y="1418"/>
                  </a:lnTo>
                  <a:lnTo>
                    <a:pt x="136" y="1394"/>
                  </a:lnTo>
                  <a:lnTo>
                    <a:pt x="103" y="1364"/>
                  </a:lnTo>
                  <a:lnTo>
                    <a:pt x="74" y="1331"/>
                  </a:lnTo>
                  <a:lnTo>
                    <a:pt x="48" y="1294"/>
                  </a:lnTo>
                  <a:lnTo>
                    <a:pt x="28" y="1254"/>
                  </a:lnTo>
                  <a:lnTo>
                    <a:pt x="14" y="1212"/>
                  </a:lnTo>
                  <a:lnTo>
                    <a:pt x="4" y="1167"/>
                  </a:lnTo>
                  <a:lnTo>
                    <a:pt x="0" y="1120"/>
                  </a:lnTo>
                  <a:lnTo>
                    <a:pt x="4" y="1073"/>
                  </a:lnTo>
                  <a:lnTo>
                    <a:pt x="14" y="1028"/>
                  </a:lnTo>
                  <a:lnTo>
                    <a:pt x="28" y="986"/>
                  </a:lnTo>
                  <a:lnTo>
                    <a:pt x="48" y="946"/>
                  </a:lnTo>
                  <a:lnTo>
                    <a:pt x="74" y="909"/>
                  </a:lnTo>
                  <a:lnTo>
                    <a:pt x="103" y="876"/>
                  </a:lnTo>
                  <a:lnTo>
                    <a:pt x="136" y="847"/>
                  </a:lnTo>
                  <a:lnTo>
                    <a:pt x="174" y="822"/>
                  </a:lnTo>
                  <a:lnTo>
                    <a:pt x="213" y="803"/>
                  </a:lnTo>
                  <a:lnTo>
                    <a:pt x="881" y="29"/>
                  </a:lnTo>
                  <a:lnTo>
                    <a:pt x="895" y="16"/>
                  </a:lnTo>
                  <a:lnTo>
                    <a:pt x="912" y="6"/>
                  </a:lnTo>
                  <a:lnTo>
                    <a:pt x="929" y="1"/>
                  </a:lnTo>
                  <a:lnTo>
                    <a:pt x="9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7571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84AAEEF-D44A-4A1A-82D1-0364140BBB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938182"/>
              </p:ext>
            </p:extLst>
          </p:nvPr>
        </p:nvGraphicFramePr>
        <p:xfrm>
          <a:off x="250825" y="1196752"/>
          <a:ext cx="8642348" cy="531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70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1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1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2187">
                  <a:extLst>
                    <a:ext uri="{9D8B030D-6E8A-4147-A177-3AD203B41FA5}">
                      <a16:colId xmlns:a16="http://schemas.microsoft.com/office/drawing/2014/main" val="1727316513"/>
                    </a:ext>
                  </a:extLst>
                </a:gridCol>
                <a:gridCol w="792187">
                  <a:extLst>
                    <a:ext uri="{9D8B030D-6E8A-4147-A177-3AD203B41FA5}">
                      <a16:colId xmlns:a16="http://schemas.microsoft.com/office/drawing/2014/main" val="901470125"/>
                    </a:ext>
                  </a:extLst>
                </a:gridCol>
                <a:gridCol w="792187">
                  <a:extLst>
                    <a:ext uri="{9D8B030D-6E8A-4147-A177-3AD203B41FA5}">
                      <a16:colId xmlns:a16="http://schemas.microsoft.com/office/drawing/2014/main" val="1034605606"/>
                    </a:ext>
                  </a:extLst>
                </a:gridCol>
                <a:gridCol w="792187">
                  <a:extLst>
                    <a:ext uri="{9D8B030D-6E8A-4147-A177-3AD203B41FA5}">
                      <a16:colId xmlns:a16="http://schemas.microsoft.com/office/drawing/2014/main" val="2237738044"/>
                    </a:ext>
                  </a:extLst>
                </a:gridCol>
                <a:gridCol w="792187">
                  <a:extLst>
                    <a:ext uri="{9D8B030D-6E8A-4147-A177-3AD203B41FA5}">
                      <a16:colId xmlns:a16="http://schemas.microsoft.com/office/drawing/2014/main" val="1356745332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Company</a:t>
                      </a:r>
                    </a:p>
                  </a:txBody>
                  <a:tcPr marL="36000" marR="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Valuation Me</a:t>
                      </a:r>
                    </a:p>
                  </a:txBody>
                  <a:tcPr marL="0" marR="7200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100%</a:t>
                      </a:r>
                      <a:br>
                        <a:rPr lang="en-ZA" sz="900" b="0" dirty="0">
                          <a:solidFill>
                            <a:schemeClr val="tx2"/>
                          </a:solidFill>
                        </a:rPr>
                      </a:br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equity value</a:t>
                      </a:r>
                      <a:br>
                        <a:rPr lang="en-ZA" sz="900" b="0" dirty="0">
                          <a:solidFill>
                            <a:schemeClr val="tx2"/>
                          </a:solidFill>
                        </a:rPr>
                      </a:br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(R’000s)</a:t>
                      </a:r>
                    </a:p>
                  </a:txBody>
                  <a:tcPr marL="0" marR="7200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GPI</a:t>
                      </a:r>
                      <a:br>
                        <a:rPr lang="en-ZA" sz="900" b="0" dirty="0">
                          <a:solidFill>
                            <a:schemeClr val="tx2"/>
                          </a:solidFill>
                        </a:rPr>
                      </a:br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Holding</a:t>
                      </a:r>
                      <a:br>
                        <a:rPr lang="en-ZA" sz="900" b="0" dirty="0">
                          <a:solidFill>
                            <a:schemeClr val="tx2"/>
                          </a:solidFill>
                        </a:rPr>
                      </a:br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%</a:t>
                      </a:r>
                    </a:p>
                  </a:txBody>
                  <a:tcPr marL="0" marR="7200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GPI</a:t>
                      </a:r>
                      <a:br>
                        <a:rPr lang="en-ZA" sz="900" b="0" dirty="0">
                          <a:solidFill>
                            <a:schemeClr val="tx2"/>
                          </a:solidFill>
                        </a:rPr>
                      </a:br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equity value</a:t>
                      </a:r>
                      <a:br>
                        <a:rPr lang="en-ZA" sz="900" b="0" dirty="0">
                          <a:solidFill>
                            <a:schemeClr val="tx2"/>
                          </a:solidFill>
                        </a:rPr>
                      </a:br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(R’000s)</a:t>
                      </a:r>
                    </a:p>
                  </a:txBody>
                  <a:tcPr marL="0" marR="7200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Related Holding Co borrowings</a:t>
                      </a:r>
                      <a:br>
                        <a:rPr lang="en-ZA" sz="900" b="0" dirty="0">
                          <a:solidFill>
                            <a:schemeClr val="tx2"/>
                          </a:solidFill>
                        </a:rPr>
                      </a:br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(R’000s)</a:t>
                      </a:r>
                    </a:p>
                  </a:txBody>
                  <a:tcPr marL="0" marR="7200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900" b="1" dirty="0">
                          <a:solidFill>
                            <a:schemeClr val="bg1"/>
                          </a:solidFill>
                        </a:rPr>
                        <a:t>Intrinsic</a:t>
                      </a:r>
                      <a:br>
                        <a:rPr lang="en-ZA" sz="900" b="1" dirty="0">
                          <a:solidFill>
                            <a:schemeClr val="bg1"/>
                          </a:solidFill>
                        </a:rPr>
                      </a:br>
                      <a:r>
                        <a:rPr lang="en-ZA" sz="900" b="1" dirty="0">
                          <a:solidFill>
                            <a:schemeClr val="bg1"/>
                          </a:solidFill>
                        </a:rPr>
                        <a:t>NAV</a:t>
                      </a:r>
                      <a:br>
                        <a:rPr lang="en-ZA" sz="900" b="1" dirty="0">
                          <a:solidFill>
                            <a:schemeClr val="bg1"/>
                          </a:solidFill>
                        </a:rPr>
                      </a:br>
                      <a:r>
                        <a:rPr lang="en-ZA" sz="900" b="1" dirty="0">
                          <a:solidFill>
                            <a:schemeClr val="bg1"/>
                          </a:solidFill>
                        </a:rPr>
                        <a:t>(R’000s)</a:t>
                      </a:r>
                    </a:p>
                  </a:txBody>
                  <a:tcPr marL="0" marR="7200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% of</a:t>
                      </a:r>
                      <a:br>
                        <a:rPr lang="en-ZA" sz="900" b="0" dirty="0">
                          <a:solidFill>
                            <a:schemeClr val="tx2"/>
                          </a:solidFill>
                        </a:rPr>
                      </a:br>
                      <a:r>
                        <a:rPr lang="en-ZA" sz="900" b="0" dirty="0">
                          <a:solidFill>
                            <a:schemeClr val="tx2"/>
                          </a:solidFill>
                        </a:rPr>
                        <a:t>portfolio</a:t>
                      </a:r>
                    </a:p>
                  </a:txBody>
                  <a:tcPr marL="0" marR="7200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FOOD INVESTMENTS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1 542 771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(248 156)</a:t>
                      </a:r>
                    </a:p>
                  </a:txBody>
                  <a:tcPr marL="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1 294 615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43%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Burger King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DCF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908 486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91,1%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827 631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827 631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28%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248574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Dunkin’ Donuts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NAV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30 417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100,0%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30 417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30 417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0217124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Baskin-Robbins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NAV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13 784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100,0%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13 784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13 784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08210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Spur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Traded price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2 983 226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17,8%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514 281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(248 156)</a:t>
                      </a:r>
                    </a:p>
                  </a:txBody>
                  <a:tcPr marL="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266 125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9%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9204658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Mac Brothers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DCF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107 983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100,0%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107 983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107 983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Grand Foods Meat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DCF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50 232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96,9%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48 675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48 675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GAMING AND LEISURE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1 573 643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1 573 643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53%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b="0" kern="1200" dirty="0" err="1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SunWest</a:t>
                      </a:r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International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ZA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4D4D4F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EV/EBITDA</a:t>
                      </a:r>
                      <a:endParaRPr kumimoji="0" lang="en-ZA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D4D4F"/>
                        </a:solidFill>
                        <a:effectLst/>
                        <a:uLnTx/>
                        <a:uFillTx/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5 929 033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15,1%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866 649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866 649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29%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757642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Worcester Casino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ZA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4D4D4F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EV/EBITDA</a:t>
                      </a:r>
                      <a:endParaRPr kumimoji="0" lang="en-ZA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D4D4F"/>
                        </a:solidFill>
                        <a:effectLst/>
                        <a:uLnTx/>
                        <a:uFillTx/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231 127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15,1%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30 942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30 942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531885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Sun Slots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ZA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D4D4F"/>
                          </a:solidFill>
                          <a:effectLst/>
                          <a:uLnTx/>
                          <a:uFillTx/>
                          <a:latin typeface="Century Gothic"/>
                          <a:ea typeface="+mn-ea"/>
                          <a:cs typeface="+mn-cs"/>
                        </a:rPr>
                        <a:t>EV/EBITDA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2 253 508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30,0%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676 052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676 052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23%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44923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OTHER INVESTMENTS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185 000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(71 186)</a:t>
                      </a:r>
                    </a:p>
                  </a:txBody>
                  <a:tcPr marL="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113 814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550469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GPI Properties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Various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185 000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100,0%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185 000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(71 186)</a:t>
                      </a:r>
                    </a:p>
                  </a:txBody>
                  <a:tcPr marL="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113 814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4%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188839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Other Group companies’ cash and cash equivalents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211 696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099238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Other Group companies’ net assets/(liabilities)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(214 316)</a:t>
                      </a:r>
                    </a:p>
                  </a:txBody>
                  <a:tcPr marL="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5291549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INAV: ordinary shareholders (pre-head office costs)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2 979 452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3965356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Number of issued ordinary shares (‘000s) excluding treasury shares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429 988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7619165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INAV per share (cents)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693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356614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Head office costs (13%)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(91)</a:t>
                      </a:r>
                    </a:p>
                  </a:txBody>
                  <a:tcPr marL="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524104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Capital gains tax effect (11%)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(74)</a:t>
                      </a:r>
                    </a:p>
                  </a:txBody>
                  <a:tcPr marL="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INAV per share POST CGT and </a:t>
                      </a:r>
                      <a:r>
                        <a:rPr lang="en-ZA" sz="900" b="1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Head Office costs </a:t>
                      </a:r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(cents)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9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528</a:t>
                      </a: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endParaRPr lang="en-ZA" sz="9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72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87BC02A4-AEC5-4F65-BA80-7071545B6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Intrinsic NAV summary</a:t>
            </a:r>
            <a:br>
              <a:rPr lang="en-ZA" dirty="0"/>
            </a:br>
            <a:r>
              <a:rPr lang="en-ZA" dirty="0">
                <a:solidFill>
                  <a:schemeClr val="accent2"/>
                </a:solidFill>
              </a:rPr>
              <a:t>at 31 December 2017</a:t>
            </a:r>
          </a:p>
        </p:txBody>
      </p:sp>
    </p:spTree>
    <p:extLst>
      <p:ext uri="{BB962C8B-B14F-4D97-AF65-F5344CB8AC3E}">
        <p14:creationId xmlns:p14="http://schemas.microsoft.com/office/powerpoint/2010/main" val="1550633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ED1A4-0419-4F6F-AEF3-DDCD793472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UNAUDITED</a:t>
            </a:r>
            <a:br>
              <a:rPr lang="en-US"/>
            </a:br>
            <a:r>
              <a:rPr lang="en-US"/>
              <a:t>INTERIM RESULTS</a:t>
            </a:r>
            <a:endParaRPr lang="en-ZA" dirty="0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ABF3CE45-A7E2-4F53-98F2-1F6EBF66E9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FOR THE SIX MONTHS ENDED 31 DECEMBER 2017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22688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71C51-EFED-4632-A8E5-BDD857F66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FINANCIAL HIGHLIGHTS</a:t>
            </a:r>
            <a:endParaRPr lang="en-ZA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7050F41-0834-45FE-9944-3757DC80EE66}"/>
              </a:ext>
            </a:extLst>
          </p:cNvPr>
          <p:cNvSpPr/>
          <p:nvPr/>
        </p:nvSpPr>
        <p:spPr>
          <a:xfrm>
            <a:off x="250825" y="1628800"/>
            <a:ext cx="3889127" cy="1728838"/>
          </a:xfrm>
          <a:custGeom>
            <a:avLst/>
            <a:gdLst>
              <a:gd name="connsiteX0" fmla="*/ 0 w 3889127"/>
              <a:gd name="connsiteY0" fmla="*/ 0 h 2160886"/>
              <a:gd name="connsiteX1" fmla="*/ 144711 w 3889127"/>
              <a:gd name="connsiteY1" fmla="*/ 0 h 2160886"/>
              <a:gd name="connsiteX2" fmla="*/ 144711 w 3889127"/>
              <a:gd name="connsiteY2" fmla="*/ 360362 h 2160886"/>
              <a:gd name="connsiteX3" fmla="*/ 3673103 w 3889127"/>
              <a:gd name="connsiteY3" fmla="*/ 360362 h 2160886"/>
              <a:gd name="connsiteX4" fmla="*/ 3673103 w 3889127"/>
              <a:gd name="connsiteY4" fmla="*/ 0 h 2160886"/>
              <a:gd name="connsiteX5" fmla="*/ 3889127 w 3889127"/>
              <a:gd name="connsiteY5" fmla="*/ 0 h 2160886"/>
              <a:gd name="connsiteX6" fmla="*/ 3889127 w 3889127"/>
              <a:gd name="connsiteY6" fmla="*/ 2160886 h 2160886"/>
              <a:gd name="connsiteX7" fmla="*/ 0 w 3889127"/>
              <a:gd name="connsiteY7" fmla="*/ 2160886 h 2160886"/>
              <a:gd name="connsiteX0" fmla="*/ 144711 w 3889127"/>
              <a:gd name="connsiteY0" fmla="*/ 360362 h 2160886"/>
              <a:gd name="connsiteX1" fmla="*/ 3673103 w 3889127"/>
              <a:gd name="connsiteY1" fmla="*/ 360362 h 2160886"/>
              <a:gd name="connsiteX2" fmla="*/ 3673103 w 3889127"/>
              <a:gd name="connsiteY2" fmla="*/ 0 h 2160886"/>
              <a:gd name="connsiteX3" fmla="*/ 3889127 w 3889127"/>
              <a:gd name="connsiteY3" fmla="*/ 0 h 2160886"/>
              <a:gd name="connsiteX4" fmla="*/ 3889127 w 3889127"/>
              <a:gd name="connsiteY4" fmla="*/ 2160886 h 2160886"/>
              <a:gd name="connsiteX5" fmla="*/ 0 w 3889127"/>
              <a:gd name="connsiteY5" fmla="*/ 2160886 h 2160886"/>
              <a:gd name="connsiteX6" fmla="*/ 0 w 3889127"/>
              <a:gd name="connsiteY6" fmla="*/ 0 h 2160886"/>
              <a:gd name="connsiteX7" fmla="*/ 144711 w 3889127"/>
              <a:gd name="connsiteY7" fmla="*/ 0 h 2160886"/>
              <a:gd name="connsiteX8" fmla="*/ 236151 w 3889127"/>
              <a:gd name="connsiteY8" fmla="*/ 451802 h 2160886"/>
              <a:gd name="connsiteX0" fmla="*/ 144711 w 3889127"/>
              <a:gd name="connsiteY0" fmla="*/ 360362 h 2160886"/>
              <a:gd name="connsiteX1" fmla="*/ 3673103 w 3889127"/>
              <a:gd name="connsiteY1" fmla="*/ 360362 h 2160886"/>
              <a:gd name="connsiteX2" fmla="*/ 3673103 w 3889127"/>
              <a:gd name="connsiteY2" fmla="*/ 0 h 2160886"/>
              <a:gd name="connsiteX3" fmla="*/ 3889127 w 3889127"/>
              <a:gd name="connsiteY3" fmla="*/ 0 h 2160886"/>
              <a:gd name="connsiteX4" fmla="*/ 3889127 w 3889127"/>
              <a:gd name="connsiteY4" fmla="*/ 2160886 h 2160886"/>
              <a:gd name="connsiteX5" fmla="*/ 0 w 3889127"/>
              <a:gd name="connsiteY5" fmla="*/ 2160886 h 2160886"/>
              <a:gd name="connsiteX6" fmla="*/ 0 w 3889127"/>
              <a:gd name="connsiteY6" fmla="*/ 0 h 2160886"/>
              <a:gd name="connsiteX7" fmla="*/ 144711 w 3889127"/>
              <a:gd name="connsiteY7" fmla="*/ 0 h 2160886"/>
              <a:gd name="connsiteX0" fmla="*/ 3673103 w 3889127"/>
              <a:gd name="connsiteY0" fmla="*/ 360362 h 2160886"/>
              <a:gd name="connsiteX1" fmla="*/ 3673103 w 3889127"/>
              <a:gd name="connsiteY1" fmla="*/ 0 h 2160886"/>
              <a:gd name="connsiteX2" fmla="*/ 3889127 w 3889127"/>
              <a:gd name="connsiteY2" fmla="*/ 0 h 2160886"/>
              <a:gd name="connsiteX3" fmla="*/ 3889127 w 3889127"/>
              <a:gd name="connsiteY3" fmla="*/ 2160886 h 2160886"/>
              <a:gd name="connsiteX4" fmla="*/ 0 w 3889127"/>
              <a:gd name="connsiteY4" fmla="*/ 2160886 h 2160886"/>
              <a:gd name="connsiteX5" fmla="*/ 0 w 3889127"/>
              <a:gd name="connsiteY5" fmla="*/ 0 h 2160886"/>
              <a:gd name="connsiteX6" fmla="*/ 144711 w 3889127"/>
              <a:gd name="connsiteY6" fmla="*/ 0 h 2160886"/>
              <a:gd name="connsiteX0" fmla="*/ 3673103 w 3889127"/>
              <a:gd name="connsiteY0" fmla="*/ 0 h 2160886"/>
              <a:gd name="connsiteX1" fmla="*/ 3889127 w 3889127"/>
              <a:gd name="connsiteY1" fmla="*/ 0 h 2160886"/>
              <a:gd name="connsiteX2" fmla="*/ 3889127 w 3889127"/>
              <a:gd name="connsiteY2" fmla="*/ 2160886 h 2160886"/>
              <a:gd name="connsiteX3" fmla="*/ 0 w 3889127"/>
              <a:gd name="connsiteY3" fmla="*/ 2160886 h 2160886"/>
              <a:gd name="connsiteX4" fmla="*/ 0 w 3889127"/>
              <a:gd name="connsiteY4" fmla="*/ 0 h 2160886"/>
              <a:gd name="connsiteX5" fmla="*/ 144711 w 3889127"/>
              <a:gd name="connsiteY5" fmla="*/ 0 h 2160886"/>
              <a:gd name="connsiteX0" fmla="*/ 3889127 w 3889127"/>
              <a:gd name="connsiteY0" fmla="*/ 0 h 2160886"/>
              <a:gd name="connsiteX1" fmla="*/ 3889127 w 3889127"/>
              <a:gd name="connsiteY1" fmla="*/ 2160886 h 2160886"/>
              <a:gd name="connsiteX2" fmla="*/ 0 w 3889127"/>
              <a:gd name="connsiteY2" fmla="*/ 2160886 h 2160886"/>
              <a:gd name="connsiteX3" fmla="*/ 0 w 3889127"/>
              <a:gd name="connsiteY3" fmla="*/ 0 h 2160886"/>
              <a:gd name="connsiteX4" fmla="*/ 144711 w 3889127"/>
              <a:gd name="connsiteY4" fmla="*/ 0 h 2160886"/>
              <a:gd name="connsiteX0" fmla="*/ 3889127 w 3889127"/>
              <a:gd name="connsiteY0" fmla="*/ 2160886 h 2160886"/>
              <a:gd name="connsiteX1" fmla="*/ 0 w 3889127"/>
              <a:gd name="connsiteY1" fmla="*/ 2160886 h 2160886"/>
              <a:gd name="connsiteX2" fmla="*/ 0 w 3889127"/>
              <a:gd name="connsiteY2" fmla="*/ 0 h 2160886"/>
              <a:gd name="connsiteX3" fmla="*/ 144711 w 3889127"/>
              <a:gd name="connsiteY3" fmla="*/ 0 h 2160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9127" h="2160886">
                <a:moveTo>
                  <a:pt x="3889127" y="2160886"/>
                </a:moveTo>
                <a:lnTo>
                  <a:pt x="0" y="2160886"/>
                </a:lnTo>
                <a:lnTo>
                  <a:pt x="0" y="0"/>
                </a:lnTo>
                <a:lnTo>
                  <a:pt x="144711" y="0"/>
                </a:lnTo>
              </a:path>
            </a:pathLst>
          </a:cu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32000" tIns="648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ZA" sz="1200" dirty="0">
                <a:solidFill>
                  <a:schemeClr val="tx2"/>
                </a:solidFill>
              </a:rPr>
              <a:t>INCREASE IN</a:t>
            </a:r>
            <a:br>
              <a:rPr lang="en-ZA" sz="1200" dirty="0">
                <a:solidFill>
                  <a:schemeClr val="tx2"/>
                </a:solidFill>
              </a:rPr>
            </a:br>
            <a:r>
              <a:rPr lang="en-ZA" sz="1200" b="1" dirty="0">
                <a:solidFill>
                  <a:schemeClr val="accent1"/>
                </a:solidFill>
              </a:rPr>
              <a:t>HEADLINE EARNINGS PER SHARE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42BC748-484F-4F11-A038-E00361437CD9}"/>
              </a:ext>
            </a:extLst>
          </p:cNvPr>
          <p:cNvSpPr/>
          <p:nvPr/>
        </p:nvSpPr>
        <p:spPr>
          <a:xfrm>
            <a:off x="395982" y="1340892"/>
            <a:ext cx="575618" cy="57561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20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ZA" sz="4800" b="1" dirty="0">
                <a:solidFill>
                  <a:schemeClr val="accent2"/>
                </a:solidFill>
              </a:rPr>
              <a:t>281</a:t>
            </a:r>
            <a:r>
              <a:rPr lang="en-ZA" sz="4000" baseline="30000" dirty="0">
                <a:solidFill>
                  <a:schemeClr val="accent2"/>
                </a:solidFill>
              </a:rPr>
              <a:t>%</a:t>
            </a:r>
            <a:endParaRPr lang="en-ZA" sz="4800" baseline="30000" dirty="0">
              <a:solidFill>
                <a:schemeClr val="accent2"/>
              </a:solidFill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CACA1178-0562-4B1B-993F-B90FA1A92CEE}"/>
              </a:ext>
            </a:extLst>
          </p:cNvPr>
          <p:cNvSpPr/>
          <p:nvPr/>
        </p:nvSpPr>
        <p:spPr>
          <a:xfrm rot="16200000">
            <a:off x="452895" y="1490340"/>
            <a:ext cx="450190" cy="276870"/>
          </a:xfrm>
          <a:custGeom>
            <a:avLst/>
            <a:gdLst>
              <a:gd name="connsiteX0" fmla="*/ 936674 w 936674"/>
              <a:gd name="connsiteY0" fmla="*/ 287735 h 576064"/>
              <a:gd name="connsiteX1" fmla="*/ 648346 w 936674"/>
              <a:gd name="connsiteY1" fmla="*/ 576064 h 576064"/>
              <a:gd name="connsiteX2" fmla="*/ 444676 w 936674"/>
              <a:gd name="connsiteY2" fmla="*/ 576064 h 576064"/>
              <a:gd name="connsiteX3" fmla="*/ 660995 w 936674"/>
              <a:gd name="connsiteY3" fmla="*/ 359744 h 576064"/>
              <a:gd name="connsiteX4" fmla="*/ 0 w 936674"/>
              <a:gd name="connsiteY4" fmla="*/ 359744 h 576064"/>
              <a:gd name="connsiteX5" fmla="*/ 0 w 936674"/>
              <a:gd name="connsiteY5" fmla="*/ 215728 h 576064"/>
              <a:gd name="connsiteX6" fmla="*/ 660997 w 936674"/>
              <a:gd name="connsiteY6" fmla="*/ 215728 h 576064"/>
              <a:gd name="connsiteX7" fmla="*/ 445269 w 936674"/>
              <a:gd name="connsiteY7" fmla="*/ 0 h 576064"/>
              <a:gd name="connsiteX8" fmla="*/ 648939 w 936674"/>
              <a:gd name="connsiteY8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6674" h="576064">
                <a:moveTo>
                  <a:pt x="936674" y="287735"/>
                </a:moveTo>
                <a:lnTo>
                  <a:pt x="648346" y="576064"/>
                </a:lnTo>
                <a:lnTo>
                  <a:pt x="444676" y="576064"/>
                </a:lnTo>
                <a:lnTo>
                  <a:pt x="660995" y="359744"/>
                </a:lnTo>
                <a:lnTo>
                  <a:pt x="0" y="359744"/>
                </a:lnTo>
                <a:lnTo>
                  <a:pt x="0" y="215728"/>
                </a:lnTo>
                <a:lnTo>
                  <a:pt x="660997" y="215728"/>
                </a:lnTo>
                <a:lnTo>
                  <a:pt x="445269" y="0"/>
                </a:lnTo>
                <a:lnTo>
                  <a:pt x="648939" y="0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endParaRPr lang="en-ZA" sz="1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4E112BE-DF97-4A5E-96BD-52E67B015EE2}"/>
              </a:ext>
            </a:extLst>
          </p:cNvPr>
          <p:cNvSpPr/>
          <p:nvPr/>
        </p:nvSpPr>
        <p:spPr>
          <a:xfrm>
            <a:off x="2699494" y="2924944"/>
            <a:ext cx="1440458" cy="43147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ZA" sz="2000" b="1" dirty="0">
                <a:solidFill>
                  <a:schemeClr val="accent1"/>
                </a:solidFill>
              </a:rPr>
              <a:t>3.20</a:t>
            </a:r>
            <a:r>
              <a:rPr lang="en-ZA" sz="1400" dirty="0">
                <a:solidFill>
                  <a:schemeClr val="accent2"/>
                </a:solidFill>
              </a:rPr>
              <a:t> cents</a:t>
            </a: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14BBDEB3-9672-4056-B66D-0B05918F7535}"/>
              </a:ext>
            </a:extLst>
          </p:cNvPr>
          <p:cNvSpPr/>
          <p:nvPr/>
        </p:nvSpPr>
        <p:spPr>
          <a:xfrm>
            <a:off x="4572280" y="1628800"/>
            <a:ext cx="3889127" cy="1728838"/>
          </a:xfrm>
          <a:custGeom>
            <a:avLst/>
            <a:gdLst>
              <a:gd name="connsiteX0" fmla="*/ 0 w 3889127"/>
              <a:gd name="connsiteY0" fmla="*/ 0 h 2160886"/>
              <a:gd name="connsiteX1" fmla="*/ 144711 w 3889127"/>
              <a:gd name="connsiteY1" fmla="*/ 0 h 2160886"/>
              <a:gd name="connsiteX2" fmla="*/ 144711 w 3889127"/>
              <a:gd name="connsiteY2" fmla="*/ 360362 h 2160886"/>
              <a:gd name="connsiteX3" fmla="*/ 3673103 w 3889127"/>
              <a:gd name="connsiteY3" fmla="*/ 360362 h 2160886"/>
              <a:gd name="connsiteX4" fmla="*/ 3673103 w 3889127"/>
              <a:gd name="connsiteY4" fmla="*/ 0 h 2160886"/>
              <a:gd name="connsiteX5" fmla="*/ 3889127 w 3889127"/>
              <a:gd name="connsiteY5" fmla="*/ 0 h 2160886"/>
              <a:gd name="connsiteX6" fmla="*/ 3889127 w 3889127"/>
              <a:gd name="connsiteY6" fmla="*/ 2160886 h 2160886"/>
              <a:gd name="connsiteX7" fmla="*/ 0 w 3889127"/>
              <a:gd name="connsiteY7" fmla="*/ 2160886 h 2160886"/>
              <a:gd name="connsiteX0" fmla="*/ 144711 w 3889127"/>
              <a:gd name="connsiteY0" fmla="*/ 360362 h 2160886"/>
              <a:gd name="connsiteX1" fmla="*/ 3673103 w 3889127"/>
              <a:gd name="connsiteY1" fmla="*/ 360362 h 2160886"/>
              <a:gd name="connsiteX2" fmla="*/ 3673103 w 3889127"/>
              <a:gd name="connsiteY2" fmla="*/ 0 h 2160886"/>
              <a:gd name="connsiteX3" fmla="*/ 3889127 w 3889127"/>
              <a:gd name="connsiteY3" fmla="*/ 0 h 2160886"/>
              <a:gd name="connsiteX4" fmla="*/ 3889127 w 3889127"/>
              <a:gd name="connsiteY4" fmla="*/ 2160886 h 2160886"/>
              <a:gd name="connsiteX5" fmla="*/ 0 w 3889127"/>
              <a:gd name="connsiteY5" fmla="*/ 2160886 h 2160886"/>
              <a:gd name="connsiteX6" fmla="*/ 0 w 3889127"/>
              <a:gd name="connsiteY6" fmla="*/ 0 h 2160886"/>
              <a:gd name="connsiteX7" fmla="*/ 144711 w 3889127"/>
              <a:gd name="connsiteY7" fmla="*/ 0 h 2160886"/>
              <a:gd name="connsiteX8" fmla="*/ 236151 w 3889127"/>
              <a:gd name="connsiteY8" fmla="*/ 451802 h 2160886"/>
              <a:gd name="connsiteX0" fmla="*/ 144711 w 3889127"/>
              <a:gd name="connsiteY0" fmla="*/ 360362 h 2160886"/>
              <a:gd name="connsiteX1" fmla="*/ 3673103 w 3889127"/>
              <a:gd name="connsiteY1" fmla="*/ 360362 h 2160886"/>
              <a:gd name="connsiteX2" fmla="*/ 3673103 w 3889127"/>
              <a:gd name="connsiteY2" fmla="*/ 0 h 2160886"/>
              <a:gd name="connsiteX3" fmla="*/ 3889127 w 3889127"/>
              <a:gd name="connsiteY3" fmla="*/ 0 h 2160886"/>
              <a:gd name="connsiteX4" fmla="*/ 3889127 w 3889127"/>
              <a:gd name="connsiteY4" fmla="*/ 2160886 h 2160886"/>
              <a:gd name="connsiteX5" fmla="*/ 0 w 3889127"/>
              <a:gd name="connsiteY5" fmla="*/ 2160886 h 2160886"/>
              <a:gd name="connsiteX6" fmla="*/ 0 w 3889127"/>
              <a:gd name="connsiteY6" fmla="*/ 0 h 2160886"/>
              <a:gd name="connsiteX7" fmla="*/ 144711 w 3889127"/>
              <a:gd name="connsiteY7" fmla="*/ 0 h 2160886"/>
              <a:gd name="connsiteX0" fmla="*/ 3673103 w 3889127"/>
              <a:gd name="connsiteY0" fmla="*/ 360362 h 2160886"/>
              <a:gd name="connsiteX1" fmla="*/ 3673103 w 3889127"/>
              <a:gd name="connsiteY1" fmla="*/ 0 h 2160886"/>
              <a:gd name="connsiteX2" fmla="*/ 3889127 w 3889127"/>
              <a:gd name="connsiteY2" fmla="*/ 0 h 2160886"/>
              <a:gd name="connsiteX3" fmla="*/ 3889127 w 3889127"/>
              <a:gd name="connsiteY3" fmla="*/ 2160886 h 2160886"/>
              <a:gd name="connsiteX4" fmla="*/ 0 w 3889127"/>
              <a:gd name="connsiteY4" fmla="*/ 2160886 h 2160886"/>
              <a:gd name="connsiteX5" fmla="*/ 0 w 3889127"/>
              <a:gd name="connsiteY5" fmla="*/ 0 h 2160886"/>
              <a:gd name="connsiteX6" fmla="*/ 144711 w 3889127"/>
              <a:gd name="connsiteY6" fmla="*/ 0 h 2160886"/>
              <a:gd name="connsiteX0" fmla="*/ 3673103 w 3889127"/>
              <a:gd name="connsiteY0" fmla="*/ 0 h 2160886"/>
              <a:gd name="connsiteX1" fmla="*/ 3889127 w 3889127"/>
              <a:gd name="connsiteY1" fmla="*/ 0 h 2160886"/>
              <a:gd name="connsiteX2" fmla="*/ 3889127 w 3889127"/>
              <a:gd name="connsiteY2" fmla="*/ 2160886 h 2160886"/>
              <a:gd name="connsiteX3" fmla="*/ 0 w 3889127"/>
              <a:gd name="connsiteY3" fmla="*/ 2160886 h 2160886"/>
              <a:gd name="connsiteX4" fmla="*/ 0 w 3889127"/>
              <a:gd name="connsiteY4" fmla="*/ 0 h 2160886"/>
              <a:gd name="connsiteX5" fmla="*/ 144711 w 3889127"/>
              <a:gd name="connsiteY5" fmla="*/ 0 h 2160886"/>
              <a:gd name="connsiteX0" fmla="*/ 3889127 w 3889127"/>
              <a:gd name="connsiteY0" fmla="*/ 0 h 2160886"/>
              <a:gd name="connsiteX1" fmla="*/ 3889127 w 3889127"/>
              <a:gd name="connsiteY1" fmla="*/ 2160886 h 2160886"/>
              <a:gd name="connsiteX2" fmla="*/ 0 w 3889127"/>
              <a:gd name="connsiteY2" fmla="*/ 2160886 h 2160886"/>
              <a:gd name="connsiteX3" fmla="*/ 0 w 3889127"/>
              <a:gd name="connsiteY3" fmla="*/ 0 h 2160886"/>
              <a:gd name="connsiteX4" fmla="*/ 144711 w 3889127"/>
              <a:gd name="connsiteY4" fmla="*/ 0 h 2160886"/>
              <a:gd name="connsiteX0" fmla="*/ 3889127 w 3889127"/>
              <a:gd name="connsiteY0" fmla="*/ 2160886 h 2160886"/>
              <a:gd name="connsiteX1" fmla="*/ 0 w 3889127"/>
              <a:gd name="connsiteY1" fmla="*/ 2160886 h 2160886"/>
              <a:gd name="connsiteX2" fmla="*/ 0 w 3889127"/>
              <a:gd name="connsiteY2" fmla="*/ 0 h 2160886"/>
              <a:gd name="connsiteX3" fmla="*/ 144711 w 3889127"/>
              <a:gd name="connsiteY3" fmla="*/ 0 h 2160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9127" h="2160886">
                <a:moveTo>
                  <a:pt x="3889127" y="2160886"/>
                </a:moveTo>
                <a:lnTo>
                  <a:pt x="0" y="2160886"/>
                </a:lnTo>
                <a:lnTo>
                  <a:pt x="0" y="0"/>
                </a:lnTo>
                <a:lnTo>
                  <a:pt x="144711" y="0"/>
                </a:lnTo>
              </a:path>
            </a:pathLst>
          </a:cu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32000" tIns="648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ZA" sz="1200" dirty="0">
                <a:solidFill>
                  <a:schemeClr val="tx2"/>
                </a:solidFill>
              </a:rPr>
              <a:t>INCREASE IN</a:t>
            </a:r>
            <a:br>
              <a:rPr lang="en-ZA" sz="1200" dirty="0">
                <a:solidFill>
                  <a:schemeClr val="tx2"/>
                </a:solidFill>
              </a:rPr>
            </a:br>
            <a:r>
              <a:rPr lang="en-ZA" sz="1200" b="1" dirty="0">
                <a:solidFill>
                  <a:schemeClr val="accent1"/>
                </a:solidFill>
              </a:rPr>
              <a:t>REVENUE FROM OPERATIONS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E2FF5F00-C433-4886-B93B-781316199EAD}"/>
              </a:ext>
            </a:extLst>
          </p:cNvPr>
          <p:cNvSpPr/>
          <p:nvPr/>
        </p:nvSpPr>
        <p:spPr>
          <a:xfrm>
            <a:off x="4717437" y="1340892"/>
            <a:ext cx="575618" cy="57561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20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ZA" sz="4800" b="1" dirty="0">
                <a:solidFill>
                  <a:schemeClr val="accent2"/>
                </a:solidFill>
              </a:rPr>
              <a:t>14</a:t>
            </a:r>
            <a:r>
              <a:rPr lang="en-ZA" sz="4000" baseline="30000" dirty="0">
                <a:solidFill>
                  <a:schemeClr val="accent2"/>
                </a:solidFill>
              </a:rPr>
              <a:t>%</a:t>
            </a:r>
            <a:endParaRPr lang="en-ZA" sz="4800" baseline="30000" dirty="0">
              <a:solidFill>
                <a:schemeClr val="accent2"/>
              </a:solidFill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0BE0DE31-8FD1-4D6E-8DAB-A15238F21364}"/>
              </a:ext>
            </a:extLst>
          </p:cNvPr>
          <p:cNvSpPr/>
          <p:nvPr/>
        </p:nvSpPr>
        <p:spPr>
          <a:xfrm rot="16200000">
            <a:off x="4774350" y="1490340"/>
            <a:ext cx="450190" cy="276870"/>
          </a:xfrm>
          <a:custGeom>
            <a:avLst/>
            <a:gdLst>
              <a:gd name="connsiteX0" fmla="*/ 936674 w 936674"/>
              <a:gd name="connsiteY0" fmla="*/ 287735 h 576064"/>
              <a:gd name="connsiteX1" fmla="*/ 648346 w 936674"/>
              <a:gd name="connsiteY1" fmla="*/ 576064 h 576064"/>
              <a:gd name="connsiteX2" fmla="*/ 444676 w 936674"/>
              <a:gd name="connsiteY2" fmla="*/ 576064 h 576064"/>
              <a:gd name="connsiteX3" fmla="*/ 660995 w 936674"/>
              <a:gd name="connsiteY3" fmla="*/ 359744 h 576064"/>
              <a:gd name="connsiteX4" fmla="*/ 0 w 936674"/>
              <a:gd name="connsiteY4" fmla="*/ 359744 h 576064"/>
              <a:gd name="connsiteX5" fmla="*/ 0 w 936674"/>
              <a:gd name="connsiteY5" fmla="*/ 215728 h 576064"/>
              <a:gd name="connsiteX6" fmla="*/ 660997 w 936674"/>
              <a:gd name="connsiteY6" fmla="*/ 215728 h 576064"/>
              <a:gd name="connsiteX7" fmla="*/ 445269 w 936674"/>
              <a:gd name="connsiteY7" fmla="*/ 0 h 576064"/>
              <a:gd name="connsiteX8" fmla="*/ 648939 w 936674"/>
              <a:gd name="connsiteY8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6674" h="576064">
                <a:moveTo>
                  <a:pt x="936674" y="287735"/>
                </a:moveTo>
                <a:lnTo>
                  <a:pt x="648346" y="576064"/>
                </a:lnTo>
                <a:lnTo>
                  <a:pt x="444676" y="576064"/>
                </a:lnTo>
                <a:lnTo>
                  <a:pt x="660995" y="359744"/>
                </a:lnTo>
                <a:lnTo>
                  <a:pt x="0" y="359744"/>
                </a:lnTo>
                <a:lnTo>
                  <a:pt x="0" y="215728"/>
                </a:lnTo>
                <a:lnTo>
                  <a:pt x="660997" y="215728"/>
                </a:lnTo>
                <a:lnTo>
                  <a:pt x="445269" y="0"/>
                </a:lnTo>
                <a:lnTo>
                  <a:pt x="648939" y="0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endParaRPr lang="en-ZA" sz="140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B4082E7-CA11-4BDA-A505-67F9346881CD}"/>
              </a:ext>
            </a:extLst>
          </p:cNvPr>
          <p:cNvSpPr/>
          <p:nvPr/>
        </p:nvSpPr>
        <p:spPr>
          <a:xfrm>
            <a:off x="7020949" y="2924944"/>
            <a:ext cx="1440458" cy="43147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ZA" sz="2000" b="1" dirty="0">
                <a:solidFill>
                  <a:schemeClr val="accent1"/>
                </a:solidFill>
              </a:rPr>
              <a:t>R576</a:t>
            </a:r>
            <a:r>
              <a:rPr lang="en-ZA" sz="1400" dirty="0">
                <a:solidFill>
                  <a:schemeClr val="accent2"/>
                </a:solidFill>
              </a:rPr>
              <a:t> million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CFCBC2D4-7E00-4940-9953-6F9F08E73BC3}"/>
              </a:ext>
            </a:extLst>
          </p:cNvPr>
          <p:cNvSpPr/>
          <p:nvPr/>
        </p:nvSpPr>
        <p:spPr>
          <a:xfrm>
            <a:off x="250825" y="4220442"/>
            <a:ext cx="3889127" cy="1728838"/>
          </a:xfrm>
          <a:custGeom>
            <a:avLst/>
            <a:gdLst>
              <a:gd name="connsiteX0" fmla="*/ 0 w 3889127"/>
              <a:gd name="connsiteY0" fmla="*/ 0 h 2160886"/>
              <a:gd name="connsiteX1" fmla="*/ 144711 w 3889127"/>
              <a:gd name="connsiteY1" fmla="*/ 0 h 2160886"/>
              <a:gd name="connsiteX2" fmla="*/ 144711 w 3889127"/>
              <a:gd name="connsiteY2" fmla="*/ 360362 h 2160886"/>
              <a:gd name="connsiteX3" fmla="*/ 3673103 w 3889127"/>
              <a:gd name="connsiteY3" fmla="*/ 360362 h 2160886"/>
              <a:gd name="connsiteX4" fmla="*/ 3673103 w 3889127"/>
              <a:gd name="connsiteY4" fmla="*/ 0 h 2160886"/>
              <a:gd name="connsiteX5" fmla="*/ 3889127 w 3889127"/>
              <a:gd name="connsiteY5" fmla="*/ 0 h 2160886"/>
              <a:gd name="connsiteX6" fmla="*/ 3889127 w 3889127"/>
              <a:gd name="connsiteY6" fmla="*/ 2160886 h 2160886"/>
              <a:gd name="connsiteX7" fmla="*/ 0 w 3889127"/>
              <a:gd name="connsiteY7" fmla="*/ 2160886 h 2160886"/>
              <a:gd name="connsiteX0" fmla="*/ 144711 w 3889127"/>
              <a:gd name="connsiteY0" fmla="*/ 360362 h 2160886"/>
              <a:gd name="connsiteX1" fmla="*/ 3673103 w 3889127"/>
              <a:gd name="connsiteY1" fmla="*/ 360362 h 2160886"/>
              <a:gd name="connsiteX2" fmla="*/ 3673103 w 3889127"/>
              <a:gd name="connsiteY2" fmla="*/ 0 h 2160886"/>
              <a:gd name="connsiteX3" fmla="*/ 3889127 w 3889127"/>
              <a:gd name="connsiteY3" fmla="*/ 0 h 2160886"/>
              <a:gd name="connsiteX4" fmla="*/ 3889127 w 3889127"/>
              <a:gd name="connsiteY4" fmla="*/ 2160886 h 2160886"/>
              <a:gd name="connsiteX5" fmla="*/ 0 w 3889127"/>
              <a:gd name="connsiteY5" fmla="*/ 2160886 h 2160886"/>
              <a:gd name="connsiteX6" fmla="*/ 0 w 3889127"/>
              <a:gd name="connsiteY6" fmla="*/ 0 h 2160886"/>
              <a:gd name="connsiteX7" fmla="*/ 144711 w 3889127"/>
              <a:gd name="connsiteY7" fmla="*/ 0 h 2160886"/>
              <a:gd name="connsiteX8" fmla="*/ 236151 w 3889127"/>
              <a:gd name="connsiteY8" fmla="*/ 451802 h 2160886"/>
              <a:gd name="connsiteX0" fmla="*/ 144711 w 3889127"/>
              <a:gd name="connsiteY0" fmla="*/ 360362 h 2160886"/>
              <a:gd name="connsiteX1" fmla="*/ 3673103 w 3889127"/>
              <a:gd name="connsiteY1" fmla="*/ 360362 h 2160886"/>
              <a:gd name="connsiteX2" fmla="*/ 3673103 w 3889127"/>
              <a:gd name="connsiteY2" fmla="*/ 0 h 2160886"/>
              <a:gd name="connsiteX3" fmla="*/ 3889127 w 3889127"/>
              <a:gd name="connsiteY3" fmla="*/ 0 h 2160886"/>
              <a:gd name="connsiteX4" fmla="*/ 3889127 w 3889127"/>
              <a:gd name="connsiteY4" fmla="*/ 2160886 h 2160886"/>
              <a:gd name="connsiteX5" fmla="*/ 0 w 3889127"/>
              <a:gd name="connsiteY5" fmla="*/ 2160886 h 2160886"/>
              <a:gd name="connsiteX6" fmla="*/ 0 w 3889127"/>
              <a:gd name="connsiteY6" fmla="*/ 0 h 2160886"/>
              <a:gd name="connsiteX7" fmla="*/ 144711 w 3889127"/>
              <a:gd name="connsiteY7" fmla="*/ 0 h 2160886"/>
              <a:gd name="connsiteX0" fmla="*/ 3673103 w 3889127"/>
              <a:gd name="connsiteY0" fmla="*/ 360362 h 2160886"/>
              <a:gd name="connsiteX1" fmla="*/ 3673103 w 3889127"/>
              <a:gd name="connsiteY1" fmla="*/ 0 h 2160886"/>
              <a:gd name="connsiteX2" fmla="*/ 3889127 w 3889127"/>
              <a:gd name="connsiteY2" fmla="*/ 0 h 2160886"/>
              <a:gd name="connsiteX3" fmla="*/ 3889127 w 3889127"/>
              <a:gd name="connsiteY3" fmla="*/ 2160886 h 2160886"/>
              <a:gd name="connsiteX4" fmla="*/ 0 w 3889127"/>
              <a:gd name="connsiteY4" fmla="*/ 2160886 h 2160886"/>
              <a:gd name="connsiteX5" fmla="*/ 0 w 3889127"/>
              <a:gd name="connsiteY5" fmla="*/ 0 h 2160886"/>
              <a:gd name="connsiteX6" fmla="*/ 144711 w 3889127"/>
              <a:gd name="connsiteY6" fmla="*/ 0 h 2160886"/>
              <a:gd name="connsiteX0" fmla="*/ 3673103 w 3889127"/>
              <a:gd name="connsiteY0" fmla="*/ 0 h 2160886"/>
              <a:gd name="connsiteX1" fmla="*/ 3889127 w 3889127"/>
              <a:gd name="connsiteY1" fmla="*/ 0 h 2160886"/>
              <a:gd name="connsiteX2" fmla="*/ 3889127 w 3889127"/>
              <a:gd name="connsiteY2" fmla="*/ 2160886 h 2160886"/>
              <a:gd name="connsiteX3" fmla="*/ 0 w 3889127"/>
              <a:gd name="connsiteY3" fmla="*/ 2160886 h 2160886"/>
              <a:gd name="connsiteX4" fmla="*/ 0 w 3889127"/>
              <a:gd name="connsiteY4" fmla="*/ 0 h 2160886"/>
              <a:gd name="connsiteX5" fmla="*/ 144711 w 3889127"/>
              <a:gd name="connsiteY5" fmla="*/ 0 h 2160886"/>
              <a:gd name="connsiteX0" fmla="*/ 3889127 w 3889127"/>
              <a:gd name="connsiteY0" fmla="*/ 0 h 2160886"/>
              <a:gd name="connsiteX1" fmla="*/ 3889127 w 3889127"/>
              <a:gd name="connsiteY1" fmla="*/ 2160886 h 2160886"/>
              <a:gd name="connsiteX2" fmla="*/ 0 w 3889127"/>
              <a:gd name="connsiteY2" fmla="*/ 2160886 h 2160886"/>
              <a:gd name="connsiteX3" fmla="*/ 0 w 3889127"/>
              <a:gd name="connsiteY3" fmla="*/ 0 h 2160886"/>
              <a:gd name="connsiteX4" fmla="*/ 144711 w 3889127"/>
              <a:gd name="connsiteY4" fmla="*/ 0 h 2160886"/>
              <a:gd name="connsiteX0" fmla="*/ 3889127 w 3889127"/>
              <a:gd name="connsiteY0" fmla="*/ 2160886 h 2160886"/>
              <a:gd name="connsiteX1" fmla="*/ 0 w 3889127"/>
              <a:gd name="connsiteY1" fmla="*/ 2160886 h 2160886"/>
              <a:gd name="connsiteX2" fmla="*/ 0 w 3889127"/>
              <a:gd name="connsiteY2" fmla="*/ 0 h 2160886"/>
              <a:gd name="connsiteX3" fmla="*/ 144711 w 3889127"/>
              <a:gd name="connsiteY3" fmla="*/ 0 h 2160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9127" h="2160886">
                <a:moveTo>
                  <a:pt x="3889127" y="2160886"/>
                </a:moveTo>
                <a:lnTo>
                  <a:pt x="0" y="2160886"/>
                </a:lnTo>
                <a:lnTo>
                  <a:pt x="0" y="0"/>
                </a:lnTo>
                <a:lnTo>
                  <a:pt x="144711" y="0"/>
                </a:lnTo>
              </a:path>
            </a:pathLst>
          </a:cu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32000" tIns="648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ZA" sz="1200" dirty="0">
                <a:solidFill>
                  <a:schemeClr val="tx2"/>
                </a:solidFill>
              </a:rPr>
              <a:t>INCREASE IN</a:t>
            </a:r>
            <a:br>
              <a:rPr lang="en-ZA" sz="1200" dirty="0">
                <a:solidFill>
                  <a:schemeClr val="tx2"/>
                </a:solidFill>
              </a:rPr>
            </a:br>
            <a:r>
              <a:rPr lang="en-ZA" sz="1200" b="1" dirty="0">
                <a:solidFill>
                  <a:schemeClr val="accent1"/>
                </a:solidFill>
              </a:rPr>
              <a:t>PROFIT FROM OPERATIONS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B83E73F-4C8A-4B6D-8F13-E7772C078762}"/>
              </a:ext>
            </a:extLst>
          </p:cNvPr>
          <p:cNvSpPr/>
          <p:nvPr/>
        </p:nvSpPr>
        <p:spPr>
          <a:xfrm>
            <a:off x="395982" y="3932534"/>
            <a:ext cx="575618" cy="57561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20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ZA" sz="4800" b="1" dirty="0">
                <a:solidFill>
                  <a:schemeClr val="accent2"/>
                </a:solidFill>
              </a:rPr>
              <a:t>135</a:t>
            </a:r>
            <a:r>
              <a:rPr lang="en-ZA" sz="4000" baseline="30000" dirty="0">
                <a:solidFill>
                  <a:schemeClr val="accent2"/>
                </a:solidFill>
              </a:rPr>
              <a:t>%</a:t>
            </a:r>
            <a:endParaRPr lang="en-ZA" sz="4800" baseline="30000" dirty="0">
              <a:solidFill>
                <a:schemeClr val="accent2"/>
              </a:solidFill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3B5FAB7A-F812-4701-A7B5-6A1DC0EC402B}"/>
              </a:ext>
            </a:extLst>
          </p:cNvPr>
          <p:cNvSpPr/>
          <p:nvPr/>
        </p:nvSpPr>
        <p:spPr>
          <a:xfrm rot="16200000">
            <a:off x="452895" y="4081982"/>
            <a:ext cx="450190" cy="276870"/>
          </a:xfrm>
          <a:custGeom>
            <a:avLst/>
            <a:gdLst>
              <a:gd name="connsiteX0" fmla="*/ 936674 w 936674"/>
              <a:gd name="connsiteY0" fmla="*/ 287735 h 576064"/>
              <a:gd name="connsiteX1" fmla="*/ 648346 w 936674"/>
              <a:gd name="connsiteY1" fmla="*/ 576064 h 576064"/>
              <a:gd name="connsiteX2" fmla="*/ 444676 w 936674"/>
              <a:gd name="connsiteY2" fmla="*/ 576064 h 576064"/>
              <a:gd name="connsiteX3" fmla="*/ 660995 w 936674"/>
              <a:gd name="connsiteY3" fmla="*/ 359744 h 576064"/>
              <a:gd name="connsiteX4" fmla="*/ 0 w 936674"/>
              <a:gd name="connsiteY4" fmla="*/ 359744 h 576064"/>
              <a:gd name="connsiteX5" fmla="*/ 0 w 936674"/>
              <a:gd name="connsiteY5" fmla="*/ 215728 h 576064"/>
              <a:gd name="connsiteX6" fmla="*/ 660997 w 936674"/>
              <a:gd name="connsiteY6" fmla="*/ 215728 h 576064"/>
              <a:gd name="connsiteX7" fmla="*/ 445269 w 936674"/>
              <a:gd name="connsiteY7" fmla="*/ 0 h 576064"/>
              <a:gd name="connsiteX8" fmla="*/ 648939 w 936674"/>
              <a:gd name="connsiteY8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6674" h="576064">
                <a:moveTo>
                  <a:pt x="936674" y="287735"/>
                </a:moveTo>
                <a:lnTo>
                  <a:pt x="648346" y="576064"/>
                </a:lnTo>
                <a:lnTo>
                  <a:pt x="444676" y="576064"/>
                </a:lnTo>
                <a:lnTo>
                  <a:pt x="660995" y="359744"/>
                </a:lnTo>
                <a:lnTo>
                  <a:pt x="0" y="359744"/>
                </a:lnTo>
                <a:lnTo>
                  <a:pt x="0" y="215728"/>
                </a:lnTo>
                <a:lnTo>
                  <a:pt x="660997" y="215728"/>
                </a:lnTo>
                <a:lnTo>
                  <a:pt x="445269" y="0"/>
                </a:lnTo>
                <a:lnTo>
                  <a:pt x="648939" y="0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endParaRPr lang="en-ZA" sz="140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ECC346A-24AE-441B-B9E0-EECC2C4E4DBF}"/>
              </a:ext>
            </a:extLst>
          </p:cNvPr>
          <p:cNvSpPr/>
          <p:nvPr/>
        </p:nvSpPr>
        <p:spPr>
          <a:xfrm>
            <a:off x="2699494" y="5516586"/>
            <a:ext cx="1440458" cy="43147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ZA" sz="2000" b="1" dirty="0">
                <a:solidFill>
                  <a:schemeClr val="accent1"/>
                </a:solidFill>
              </a:rPr>
              <a:t>R69</a:t>
            </a:r>
            <a:r>
              <a:rPr lang="en-ZA" sz="1400" dirty="0">
                <a:solidFill>
                  <a:schemeClr val="accent2"/>
                </a:solidFill>
              </a:rPr>
              <a:t> million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389A71BB-9173-4E74-866E-C65E100834E7}"/>
              </a:ext>
            </a:extLst>
          </p:cNvPr>
          <p:cNvSpPr/>
          <p:nvPr/>
        </p:nvSpPr>
        <p:spPr>
          <a:xfrm>
            <a:off x="4572280" y="4220442"/>
            <a:ext cx="3889127" cy="1728838"/>
          </a:xfrm>
          <a:custGeom>
            <a:avLst/>
            <a:gdLst>
              <a:gd name="connsiteX0" fmla="*/ 0 w 3889127"/>
              <a:gd name="connsiteY0" fmla="*/ 0 h 2160886"/>
              <a:gd name="connsiteX1" fmla="*/ 144711 w 3889127"/>
              <a:gd name="connsiteY1" fmla="*/ 0 h 2160886"/>
              <a:gd name="connsiteX2" fmla="*/ 144711 w 3889127"/>
              <a:gd name="connsiteY2" fmla="*/ 360362 h 2160886"/>
              <a:gd name="connsiteX3" fmla="*/ 3673103 w 3889127"/>
              <a:gd name="connsiteY3" fmla="*/ 360362 h 2160886"/>
              <a:gd name="connsiteX4" fmla="*/ 3673103 w 3889127"/>
              <a:gd name="connsiteY4" fmla="*/ 0 h 2160886"/>
              <a:gd name="connsiteX5" fmla="*/ 3889127 w 3889127"/>
              <a:gd name="connsiteY5" fmla="*/ 0 h 2160886"/>
              <a:gd name="connsiteX6" fmla="*/ 3889127 w 3889127"/>
              <a:gd name="connsiteY6" fmla="*/ 2160886 h 2160886"/>
              <a:gd name="connsiteX7" fmla="*/ 0 w 3889127"/>
              <a:gd name="connsiteY7" fmla="*/ 2160886 h 2160886"/>
              <a:gd name="connsiteX0" fmla="*/ 144711 w 3889127"/>
              <a:gd name="connsiteY0" fmla="*/ 360362 h 2160886"/>
              <a:gd name="connsiteX1" fmla="*/ 3673103 w 3889127"/>
              <a:gd name="connsiteY1" fmla="*/ 360362 h 2160886"/>
              <a:gd name="connsiteX2" fmla="*/ 3673103 w 3889127"/>
              <a:gd name="connsiteY2" fmla="*/ 0 h 2160886"/>
              <a:gd name="connsiteX3" fmla="*/ 3889127 w 3889127"/>
              <a:gd name="connsiteY3" fmla="*/ 0 h 2160886"/>
              <a:gd name="connsiteX4" fmla="*/ 3889127 w 3889127"/>
              <a:gd name="connsiteY4" fmla="*/ 2160886 h 2160886"/>
              <a:gd name="connsiteX5" fmla="*/ 0 w 3889127"/>
              <a:gd name="connsiteY5" fmla="*/ 2160886 h 2160886"/>
              <a:gd name="connsiteX6" fmla="*/ 0 w 3889127"/>
              <a:gd name="connsiteY6" fmla="*/ 0 h 2160886"/>
              <a:gd name="connsiteX7" fmla="*/ 144711 w 3889127"/>
              <a:gd name="connsiteY7" fmla="*/ 0 h 2160886"/>
              <a:gd name="connsiteX8" fmla="*/ 236151 w 3889127"/>
              <a:gd name="connsiteY8" fmla="*/ 451802 h 2160886"/>
              <a:gd name="connsiteX0" fmla="*/ 144711 w 3889127"/>
              <a:gd name="connsiteY0" fmla="*/ 360362 h 2160886"/>
              <a:gd name="connsiteX1" fmla="*/ 3673103 w 3889127"/>
              <a:gd name="connsiteY1" fmla="*/ 360362 h 2160886"/>
              <a:gd name="connsiteX2" fmla="*/ 3673103 w 3889127"/>
              <a:gd name="connsiteY2" fmla="*/ 0 h 2160886"/>
              <a:gd name="connsiteX3" fmla="*/ 3889127 w 3889127"/>
              <a:gd name="connsiteY3" fmla="*/ 0 h 2160886"/>
              <a:gd name="connsiteX4" fmla="*/ 3889127 w 3889127"/>
              <a:gd name="connsiteY4" fmla="*/ 2160886 h 2160886"/>
              <a:gd name="connsiteX5" fmla="*/ 0 w 3889127"/>
              <a:gd name="connsiteY5" fmla="*/ 2160886 h 2160886"/>
              <a:gd name="connsiteX6" fmla="*/ 0 w 3889127"/>
              <a:gd name="connsiteY6" fmla="*/ 0 h 2160886"/>
              <a:gd name="connsiteX7" fmla="*/ 144711 w 3889127"/>
              <a:gd name="connsiteY7" fmla="*/ 0 h 2160886"/>
              <a:gd name="connsiteX0" fmla="*/ 3673103 w 3889127"/>
              <a:gd name="connsiteY0" fmla="*/ 360362 h 2160886"/>
              <a:gd name="connsiteX1" fmla="*/ 3673103 w 3889127"/>
              <a:gd name="connsiteY1" fmla="*/ 0 h 2160886"/>
              <a:gd name="connsiteX2" fmla="*/ 3889127 w 3889127"/>
              <a:gd name="connsiteY2" fmla="*/ 0 h 2160886"/>
              <a:gd name="connsiteX3" fmla="*/ 3889127 w 3889127"/>
              <a:gd name="connsiteY3" fmla="*/ 2160886 h 2160886"/>
              <a:gd name="connsiteX4" fmla="*/ 0 w 3889127"/>
              <a:gd name="connsiteY4" fmla="*/ 2160886 h 2160886"/>
              <a:gd name="connsiteX5" fmla="*/ 0 w 3889127"/>
              <a:gd name="connsiteY5" fmla="*/ 0 h 2160886"/>
              <a:gd name="connsiteX6" fmla="*/ 144711 w 3889127"/>
              <a:gd name="connsiteY6" fmla="*/ 0 h 2160886"/>
              <a:gd name="connsiteX0" fmla="*/ 3673103 w 3889127"/>
              <a:gd name="connsiteY0" fmla="*/ 0 h 2160886"/>
              <a:gd name="connsiteX1" fmla="*/ 3889127 w 3889127"/>
              <a:gd name="connsiteY1" fmla="*/ 0 h 2160886"/>
              <a:gd name="connsiteX2" fmla="*/ 3889127 w 3889127"/>
              <a:gd name="connsiteY2" fmla="*/ 2160886 h 2160886"/>
              <a:gd name="connsiteX3" fmla="*/ 0 w 3889127"/>
              <a:gd name="connsiteY3" fmla="*/ 2160886 h 2160886"/>
              <a:gd name="connsiteX4" fmla="*/ 0 w 3889127"/>
              <a:gd name="connsiteY4" fmla="*/ 0 h 2160886"/>
              <a:gd name="connsiteX5" fmla="*/ 144711 w 3889127"/>
              <a:gd name="connsiteY5" fmla="*/ 0 h 2160886"/>
              <a:gd name="connsiteX0" fmla="*/ 3889127 w 3889127"/>
              <a:gd name="connsiteY0" fmla="*/ 0 h 2160886"/>
              <a:gd name="connsiteX1" fmla="*/ 3889127 w 3889127"/>
              <a:gd name="connsiteY1" fmla="*/ 2160886 h 2160886"/>
              <a:gd name="connsiteX2" fmla="*/ 0 w 3889127"/>
              <a:gd name="connsiteY2" fmla="*/ 2160886 h 2160886"/>
              <a:gd name="connsiteX3" fmla="*/ 0 w 3889127"/>
              <a:gd name="connsiteY3" fmla="*/ 0 h 2160886"/>
              <a:gd name="connsiteX4" fmla="*/ 144711 w 3889127"/>
              <a:gd name="connsiteY4" fmla="*/ 0 h 2160886"/>
              <a:gd name="connsiteX0" fmla="*/ 3889127 w 3889127"/>
              <a:gd name="connsiteY0" fmla="*/ 2160886 h 2160886"/>
              <a:gd name="connsiteX1" fmla="*/ 0 w 3889127"/>
              <a:gd name="connsiteY1" fmla="*/ 2160886 h 2160886"/>
              <a:gd name="connsiteX2" fmla="*/ 0 w 3889127"/>
              <a:gd name="connsiteY2" fmla="*/ 0 h 2160886"/>
              <a:gd name="connsiteX3" fmla="*/ 144711 w 3889127"/>
              <a:gd name="connsiteY3" fmla="*/ 0 h 2160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9127" h="2160886">
                <a:moveTo>
                  <a:pt x="3889127" y="2160886"/>
                </a:moveTo>
                <a:lnTo>
                  <a:pt x="0" y="2160886"/>
                </a:lnTo>
                <a:lnTo>
                  <a:pt x="0" y="0"/>
                </a:lnTo>
                <a:lnTo>
                  <a:pt x="144711" y="0"/>
                </a:lnTo>
              </a:path>
            </a:pathLst>
          </a:cu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32000" tIns="648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ZA" sz="1200" dirty="0">
                <a:solidFill>
                  <a:schemeClr val="tx2"/>
                </a:solidFill>
              </a:rPr>
              <a:t>INCREASE IN</a:t>
            </a:r>
            <a:br>
              <a:rPr lang="en-ZA" sz="1200" dirty="0">
                <a:solidFill>
                  <a:schemeClr val="tx2"/>
                </a:solidFill>
              </a:rPr>
            </a:br>
            <a:r>
              <a:rPr lang="en-ZA" sz="1200" b="1" dirty="0">
                <a:solidFill>
                  <a:schemeClr val="accent1"/>
                </a:solidFill>
              </a:rPr>
              <a:t>BURGER KING PROFIT FROM OPERATIONS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B766962-4B07-4F2D-962A-CEB9FF6F6095}"/>
              </a:ext>
            </a:extLst>
          </p:cNvPr>
          <p:cNvSpPr/>
          <p:nvPr/>
        </p:nvSpPr>
        <p:spPr>
          <a:xfrm>
            <a:off x="4717437" y="3932534"/>
            <a:ext cx="575618" cy="57561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20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ZA" sz="4800" b="1" dirty="0">
                <a:solidFill>
                  <a:schemeClr val="accent2"/>
                </a:solidFill>
              </a:rPr>
              <a:t>546</a:t>
            </a:r>
            <a:r>
              <a:rPr lang="en-ZA" sz="4000" baseline="30000" dirty="0">
                <a:solidFill>
                  <a:schemeClr val="accent2"/>
                </a:solidFill>
              </a:rPr>
              <a:t>%</a:t>
            </a:r>
            <a:endParaRPr lang="en-ZA" sz="4800" baseline="30000" dirty="0">
              <a:solidFill>
                <a:schemeClr val="accent2"/>
              </a:solidFill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0A1263F-0797-4E5A-9E0C-CEA70E75CD2C}"/>
              </a:ext>
            </a:extLst>
          </p:cNvPr>
          <p:cNvSpPr/>
          <p:nvPr/>
        </p:nvSpPr>
        <p:spPr>
          <a:xfrm rot="16200000">
            <a:off x="4774350" y="4081982"/>
            <a:ext cx="450190" cy="276870"/>
          </a:xfrm>
          <a:custGeom>
            <a:avLst/>
            <a:gdLst>
              <a:gd name="connsiteX0" fmla="*/ 936674 w 936674"/>
              <a:gd name="connsiteY0" fmla="*/ 287735 h 576064"/>
              <a:gd name="connsiteX1" fmla="*/ 648346 w 936674"/>
              <a:gd name="connsiteY1" fmla="*/ 576064 h 576064"/>
              <a:gd name="connsiteX2" fmla="*/ 444676 w 936674"/>
              <a:gd name="connsiteY2" fmla="*/ 576064 h 576064"/>
              <a:gd name="connsiteX3" fmla="*/ 660995 w 936674"/>
              <a:gd name="connsiteY3" fmla="*/ 359744 h 576064"/>
              <a:gd name="connsiteX4" fmla="*/ 0 w 936674"/>
              <a:gd name="connsiteY4" fmla="*/ 359744 h 576064"/>
              <a:gd name="connsiteX5" fmla="*/ 0 w 936674"/>
              <a:gd name="connsiteY5" fmla="*/ 215728 h 576064"/>
              <a:gd name="connsiteX6" fmla="*/ 660997 w 936674"/>
              <a:gd name="connsiteY6" fmla="*/ 215728 h 576064"/>
              <a:gd name="connsiteX7" fmla="*/ 445269 w 936674"/>
              <a:gd name="connsiteY7" fmla="*/ 0 h 576064"/>
              <a:gd name="connsiteX8" fmla="*/ 648939 w 936674"/>
              <a:gd name="connsiteY8" fmla="*/ 0 h 57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6674" h="576064">
                <a:moveTo>
                  <a:pt x="936674" y="287735"/>
                </a:moveTo>
                <a:lnTo>
                  <a:pt x="648346" y="576064"/>
                </a:lnTo>
                <a:lnTo>
                  <a:pt x="444676" y="576064"/>
                </a:lnTo>
                <a:lnTo>
                  <a:pt x="660995" y="359744"/>
                </a:lnTo>
                <a:lnTo>
                  <a:pt x="0" y="359744"/>
                </a:lnTo>
                <a:lnTo>
                  <a:pt x="0" y="215728"/>
                </a:lnTo>
                <a:lnTo>
                  <a:pt x="660997" y="215728"/>
                </a:lnTo>
                <a:lnTo>
                  <a:pt x="445269" y="0"/>
                </a:lnTo>
                <a:lnTo>
                  <a:pt x="648939" y="0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endParaRPr lang="en-ZA" sz="1400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BAADD68-1FEF-42D1-99D8-2CF2BFE78B63}"/>
              </a:ext>
            </a:extLst>
          </p:cNvPr>
          <p:cNvSpPr/>
          <p:nvPr/>
        </p:nvSpPr>
        <p:spPr>
          <a:xfrm>
            <a:off x="7020949" y="5516586"/>
            <a:ext cx="1440458" cy="43147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1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ZA" sz="2000" b="1" dirty="0">
                <a:solidFill>
                  <a:schemeClr val="accent1"/>
                </a:solidFill>
              </a:rPr>
              <a:t>R20.7</a:t>
            </a:r>
            <a:r>
              <a:rPr lang="en-ZA" sz="1400" dirty="0">
                <a:solidFill>
                  <a:schemeClr val="accent2"/>
                </a:solidFill>
              </a:rPr>
              <a:t> million</a:t>
            </a:r>
          </a:p>
        </p:txBody>
      </p:sp>
    </p:spTree>
    <p:extLst>
      <p:ext uri="{BB962C8B-B14F-4D97-AF65-F5344CB8AC3E}">
        <p14:creationId xmlns:p14="http://schemas.microsoft.com/office/powerpoint/2010/main" val="2310093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D1C95-DA4C-4A57-9D32-A84B25E76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6" y="260648"/>
            <a:ext cx="7346901" cy="792435"/>
          </a:xfrm>
        </p:spPr>
        <p:txBody>
          <a:bodyPr/>
          <a:lstStyle/>
          <a:p>
            <a:r>
              <a:rPr lang="en-ZA" dirty="0"/>
              <a:t>GROUP STATEMENT OF COMPREHENSIVE INCOME for</a:t>
            </a:r>
            <a:br>
              <a:rPr lang="en-ZA" dirty="0"/>
            </a:br>
            <a:r>
              <a:rPr lang="en-ZA" dirty="0"/>
              <a:t>the 6 months ended 31 December 2017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60A49CB-67C0-42F3-904D-F98FEBA190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981908"/>
              </p:ext>
            </p:extLst>
          </p:nvPr>
        </p:nvGraphicFramePr>
        <p:xfrm>
          <a:off x="250826" y="1196752"/>
          <a:ext cx="8642348" cy="489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1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64096">
                <a:tc>
                  <a:txBody>
                    <a:bodyPr/>
                    <a:lstStyle/>
                    <a:p>
                      <a:endParaRPr lang="en-ZA" sz="1200" b="0" dirty="0">
                        <a:solidFill>
                          <a:schemeClr val="tx2"/>
                        </a:solidFill>
                      </a:endParaRPr>
                    </a:p>
                  </a:txBody>
                  <a:tcPr marL="36000" marR="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200" b="1" dirty="0">
                          <a:solidFill>
                            <a:schemeClr val="bg1"/>
                          </a:solidFill>
                        </a:rPr>
                        <a:t>Unaudited</a:t>
                      </a:r>
                      <a:br>
                        <a:rPr lang="en-ZA" sz="1200" b="1" dirty="0">
                          <a:solidFill>
                            <a:schemeClr val="bg1"/>
                          </a:solidFill>
                        </a:rPr>
                      </a:br>
                      <a:r>
                        <a:rPr lang="en-ZA" sz="1200" b="1" dirty="0">
                          <a:solidFill>
                            <a:schemeClr val="bg1"/>
                          </a:solidFill>
                        </a:rPr>
                        <a:t>6 months</a:t>
                      </a:r>
                    </a:p>
                    <a:p>
                      <a:pPr algn="r"/>
                      <a:r>
                        <a:rPr lang="en-ZA" sz="1200" b="1" dirty="0">
                          <a:solidFill>
                            <a:schemeClr val="bg1"/>
                          </a:solidFill>
                        </a:rPr>
                        <a:t>31 Dec 2017</a:t>
                      </a:r>
                    </a:p>
                    <a:p>
                      <a:pPr algn="r"/>
                      <a:r>
                        <a:rPr lang="en-ZA" sz="1200" b="1" dirty="0">
                          <a:solidFill>
                            <a:schemeClr val="bg1"/>
                          </a:solidFill>
                        </a:rPr>
                        <a:t>R’000s</a:t>
                      </a:r>
                    </a:p>
                  </a:txBody>
                  <a:tcPr marL="0" marR="10800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200" b="0" dirty="0">
                          <a:solidFill>
                            <a:schemeClr val="tx2"/>
                          </a:solidFill>
                        </a:rPr>
                        <a:t>Unaudited</a:t>
                      </a:r>
                      <a:br>
                        <a:rPr lang="en-ZA" sz="1200" b="0" dirty="0">
                          <a:solidFill>
                            <a:schemeClr val="tx2"/>
                          </a:solidFill>
                        </a:rPr>
                      </a:br>
                      <a:r>
                        <a:rPr lang="en-ZA" sz="1200" b="0" dirty="0">
                          <a:solidFill>
                            <a:schemeClr val="tx2"/>
                          </a:solidFill>
                        </a:rPr>
                        <a:t>6 months</a:t>
                      </a:r>
                    </a:p>
                    <a:p>
                      <a:pPr algn="r"/>
                      <a:r>
                        <a:rPr lang="en-ZA" sz="1200" b="0" dirty="0">
                          <a:solidFill>
                            <a:schemeClr val="tx2"/>
                          </a:solidFill>
                        </a:rPr>
                        <a:t>31 Dec 2016</a:t>
                      </a:r>
                    </a:p>
                    <a:p>
                      <a:pPr algn="r"/>
                      <a:r>
                        <a:rPr lang="en-ZA" sz="1200" b="0" dirty="0">
                          <a:solidFill>
                            <a:schemeClr val="tx2"/>
                          </a:solidFill>
                        </a:rPr>
                        <a:t>R’000s</a:t>
                      </a:r>
                    </a:p>
                  </a:txBody>
                  <a:tcPr marL="0" marR="10800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200" b="0" dirty="0">
                          <a:solidFill>
                            <a:schemeClr val="tx2"/>
                          </a:solidFill>
                        </a:rPr>
                        <a:t>Movement</a:t>
                      </a:r>
                    </a:p>
                    <a:p>
                      <a:pPr algn="r"/>
                      <a:r>
                        <a:rPr lang="en-ZA" sz="1200" b="0" dirty="0">
                          <a:solidFill>
                            <a:schemeClr val="tx2"/>
                          </a:solidFill>
                        </a:rPr>
                        <a:t>R’000s</a:t>
                      </a:r>
                    </a:p>
                  </a:txBody>
                  <a:tcPr marL="0" marR="108000" marT="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Revenue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576 718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506 757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69 961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Cost of sales 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(302 504)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(266 554)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(35 950)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49387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Gross profit 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274 214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240 203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34 011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247909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Operating costs 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(261 891)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(262 246)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355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136252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Profit/(loss) from operations 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12 323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(22 043)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34 366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662771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Profit from equity accounted investments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56 683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50 596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6 087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47734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Fair value adjustments (including profits from disposals)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64 697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(64 697)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838118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EBITDA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69 007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93 250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(24 243)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19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Depreciation and amortisation 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(39 220)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(35 982)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(3 238)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24857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Finance income 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2 605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24 227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(21 622)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Finance expense 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(20 525)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(30 045)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9 520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Profit before tax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11 866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51 450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(39 584)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Tax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(626)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(23 922)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23 296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Profit for the year 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11 241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27 528 </a:t>
                      </a:r>
                    </a:p>
                  </a:txBody>
                  <a:tcPr marL="0" marR="108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ZA" sz="12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(16 287) </a:t>
                      </a:r>
                    </a:p>
                  </a:txBody>
                  <a:tcPr marL="0" marR="5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1662947"/>
      </p:ext>
    </p:extLst>
  </p:cSld>
  <p:clrMapOvr>
    <a:masterClrMapping/>
  </p:clrMapOvr>
</p:sld>
</file>

<file path=ppt/theme/theme1.xml><?xml version="1.0" encoding="utf-8"?>
<a:theme xmlns:a="http://schemas.openxmlformats.org/drawingml/2006/main" name="GPI">
  <a:themeElements>
    <a:clrScheme name="Custom 9">
      <a:dk1>
        <a:srgbClr val="000000"/>
      </a:dk1>
      <a:lt1>
        <a:sysClr val="window" lastClr="FFFFFF"/>
      </a:lt1>
      <a:dk2>
        <a:srgbClr val="4D4D4F"/>
      </a:dk2>
      <a:lt2>
        <a:srgbClr val="F4F5F5"/>
      </a:lt2>
      <a:accent1>
        <a:srgbClr val="1D3D6F"/>
      </a:accent1>
      <a:accent2>
        <a:srgbClr val="949599"/>
      </a:accent2>
      <a:accent3>
        <a:srgbClr val="EDEDEE"/>
      </a:accent3>
      <a:accent4>
        <a:srgbClr val="4D4D4F"/>
      </a:accent4>
      <a:accent5>
        <a:srgbClr val="DCDDDE"/>
      </a:accent5>
      <a:accent6>
        <a:srgbClr val="A7A9AC"/>
      </a:accent6>
      <a:hlink>
        <a:srgbClr val="00B0F0"/>
      </a:hlink>
      <a:folHlink>
        <a:srgbClr val="7030A0"/>
      </a:folHlink>
    </a:clrScheme>
    <a:fontScheme name="GPI">
      <a:majorFont>
        <a:latin typeface="Copperplate Gothic Bold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>
          <a:solidFill>
            <a:schemeClr val="tx2"/>
          </a:solidFill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lnSpc>
            <a:spcPct val="110000"/>
          </a:lnSpc>
          <a:spcBef>
            <a:spcPts val="100"/>
          </a:spcBef>
          <a:spcAft>
            <a:spcPts val="100"/>
          </a:spcAft>
          <a:defRPr sz="14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1101</TotalTime>
  <Words>1327</Words>
  <Application>Microsoft Office PowerPoint</Application>
  <PresentationFormat>On-screen Show (4:3)</PresentationFormat>
  <Paragraphs>520</Paragraphs>
  <Slides>16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Copperplate Gothic Bold</vt:lpstr>
      <vt:lpstr>GPI</vt:lpstr>
      <vt:lpstr>UNAUDITED HALF YEAR RESULTS</vt:lpstr>
      <vt:lpstr>LANDSCAPE</vt:lpstr>
      <vt:lpstr>Strategy</vt:lpstr>
      <vt:lpstr>Strategy</vt:lpstr>
      <vt:lpstr>CORPORATE ACTIVITY</vt:lpstr>
      <vt:lpstr>Intrinsic NAV summary at 31 December 2017</vt:lpstr>
      <vt:lpstr>UNAUDITED INTERIM RESULTS</vt:lpstr>
      <vt:lpstr>FINANCIAL HIGHLIGHTS</vt:lpstr>
      <vt:lpstr>GROUP STATEMENT OF COMPREHENSIVE INCOME for the 6 months ended 31 December 2017</vt:lpstr>
      <vt:lpstr>EXTRACTS: REVENUE</vt:lpstr>
      <vt:lpstr>EXTRACTS: PROFIT FROM OPERATIONS</vt:lpstr>
      <vt:lpstr>EXTRACTS: EQUITY ACCOUNTED EARNINGS</vt:lpstr>
      <vt:lpstr>HEADLINE EARNINGS BY INVESTMENT</vt:lpstr>
      <vt:lpstr>DEBT : EQUITY as at 31 December 2017</vt:lpstr>
      <vt:lpstr>QUESTIONS?</vt:lpstr>
      <vt:lpstr>Thank you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Brit</dc:creator>
  <cp:lastModifiedBy>Jayson October</cp:lastModifiedBy>
  <cp:revision>225</cp:revision>
  <cp:lastPrinted>2018-03-20T03:52:40Z</cp:lastPrinted>
  <dcterms:created xsi:type="dcterms:W3CDTF">2011-01-12T12:11:52Z</dcterms:created>
  <dcterms:modified xsi:type="dcterms:W3CDTF">2018-03-29T09:35:23Z</dcterms:modified>
</cp:coreProperties>
</file>